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70" r:id="rId27"/>
    <p:sldId id="282" r:id="rId28"/>
    <p:sldId id="283" r:id="rId29"/>
    <p:sldId id="284" r:id="rId30"/>
    <p:sldId id="285" r:id="rId31"/>
    <p:sldId id="286" r:id="rId32"/>
    <p:sldId id="271" r:id="rId33"/>
    <p:sldId id="273" r:id="rId34"/>
    <p:sldId id="274" r:id="rId35"/>
    <p:sldId id="275" r:id="rId36"/>
    <p:sldId id="279" r:id="rId37"/>
    <p:sldId id="280" r:id="rId38"/>
    <p:sldId id="281" r:id="rId39"/>
    <p:sldId id="277" r:id="rId40"/>
    <p:sldId id="276" r:id="rId41"/>
    <p:sldId id="278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874F"/>
    <a:srgbClr val="D8B134"/>
    <a:srgbClr val="948774"/>
    <a:srgbClr val="766B5A"/>
    <a:srgbClr val="A79C8B"/>
    <a:srgbClr val="DD6C55"/>
    <a:srgbClr val="56A6DC"/>
    <a:srgbClr val="ACACAC"/>
    <a:srgbClr val="ECECE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86" y="-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9A03E2-14ED-160A-A194-B484EA01D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C88F88F-CC9C-4171-6F0D-EC54E8EA5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70C466-F941-B7DE-9C10-025240560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91E9-7AAC-45DE-8171-E8165EA5B9CE}" type="datetimeFigureOut">
              <a:rPr lang="fr-FR" smtClean="0"/>
              <a:t>01/02/2024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7E7451-E10E-0793-6DEE-7A2FBF1F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CAF25E-9102-0703-3880-D76B44282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138E-F0E3-40D7-A9A0-53042F7A2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9218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2B4D79-45B7-8BB1-5BAB-BD0E46E3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8457981-B017-24DA-3CCF-B48FDBDFE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6B20F9-4639-FFF6-A642-2EAE61EE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91E9-7AAC-45DE-8171-E8165EA5B9CE}" type="datetimeFigureOut">
              <a:rPr lang="fr-FR" smtClean="0"/>
              <a:t>01/02/2024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8D0666-F85F-7388-C0A1-DEF7B4C24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FCFD4A-C765-FBBE-2032-150D2B93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138E-F0E3-40D7-A9A0-53042F7A2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587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5C58AF6-1251-53B8-F63D-098A00A0D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6320ED3-548B-AC0F-002A-DF5646FCA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D43AAE-6B68-12ED-2078-3064CE92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91E9-7AAC-45DE-8171-E8165EA5B9CE}" type="datetimeFigureOut">
              <a:rPr lang="fr-FR" smtClean="0"/>
              <a:t>01/02/2024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601710-1A09-F5A0-C64E-69C8D5D76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336E22-0715-273D-A89C-43ADDE70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138E-F0E3-40D7-A9A0-53042F7A2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602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D49BF2-8F6E-1F3F-386F-A25B0139F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4C891-3E07-A3A2-CFD2-38A70B449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DB1041-F2A9-BEF0-FC61-CECD3243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91E9-7AAC-45DE-8171-E8165EA5B9CE}" type="datetimeFigureOut">
              <a:rPr lang="fr-FR" smtClean="0"/>
              <a:t>01/02/2024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70D889-CB58-F108-ED57-DA848BE4A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DB69B2-D4F6-15C1-CF39-156AF187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138E-F0E3-40D7-A9A0-53042F7A2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5875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E079AF-6A55-D29C-9BD4-A3707A782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D1787C-1831-AD6D-13D6-F279936DB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8EC75D-4C4E-6C03-59DC-23E726C0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91E9-7AAC-45DE-8171-E8165EA5B9CE}" type="datetimeFigureOut">
              <a:rPr lang="fr-FR" smtClean="0"/>
              <a:t>01/02/2024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057559-3823-A151-3A67-2C3AD6C0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047F7-E17D-10D5-33EC-9CEA7DB6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138E-F0E3-40D7-A9A0-53042F7A2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6414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7FB94E-1C48-2328-07C3-3E8254638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52BADF-84B1-EEAB-AA73-ED82AAB23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B459C1-C0F8-35F0-56A3-22E9D1898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4464D81-FC16-4606-765E-4E907C2A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91E9-7AAC-45DE-8171-E8165EA5B9CE}" type="datetimeFigureOut">
              <a:rPr lang="fr-FR" smtClean="0"/>
              <a:t>01/02/2024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AC24030-E560-EDC1-A063-D3C1D333F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3EF648-6E06-6B7A-C2D0-CC47695C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138E-F0E3-40D7-A9A0-53042F7A2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522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4BCE36-8493-0B93-E3B7-F7553EEB0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403396-AC7A-BBDF-D222-D9DDC4E96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785444C-74FF-5F2B-AE8B-E71D303A3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8AED80-4DA8-FFD6-10FF-12778FD69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979D214-56F0-1C0F-243A-B63F626BB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BE6F0E0-8299-B010-56BF-316C65C9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91E9-7AAC-45DE-8171-E8165EA5B9CE}" type="datetimeFigureOut">
              <a:rPr lang="fr-FR" smtClean="0"/>
              <a:t>01/02/2024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F472F69-BA69-70C4-0F9C-ABB4DD682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FEA8D7B-E08A-1428-FA1F-2801E07D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138E-F0E3-40D7-A9A0-53042F7A2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07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E424D6-43EC-8131-7C58-7529EEEB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6C9B7D8-3DE0-F81D-23A0-E3EDC585C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91E9-7AAC-45DE-8171-E8165EA5B9CE}" type="datetimeFigureOut">
              <a:rPr lang="fr-FR" smtClean="0"/>
              <a:t>01/02/2024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47C0F7-94A0-EFBE-EB4F-3C53E77B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78FC5E-0FE3-D7BC-25C4-B27E34D6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138E-F0E3-40D7-A9A0-53042F7A2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38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2A104ED-B2AB-74E3-3D8E-A86C58A2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91E9-7AAC-45DE-8171-E8165EA5B9CE}" type="datetimeFigureOut">
              <a:rPr lang="fr-FR" smtClean="0"/>
              <a:t>01/02/2024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DF542D-4FF1-0071-CA05-1DA70C68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2EC585-5562-4B12-D2A5-28B56ED40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138E-F0E3-40D7-A9A0-53042F7A2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4026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9B5278-B600-6975-0947-533E3E930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D6C484-BBA9-F043-207A-8CAF6A8A5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DF788-BE97-F689-F11C-6F5D745B2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5565DA2-2C7E-7088-51EB-DA8A0EE7D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91E9-7AAC-45DE-8171-E8165EA5B9CE}" type="datetimeFigureOut">
              <a:rPr lang="fr-FR" smtClean="0"/>
              <a:t>01/02/2024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661D38-2702-52E4-E27B-DDAB4DCBE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8F9A83-B400-04F8-2349-E04A2FC8C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138E-F0E3-40D7-A9A0-53042F7A2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604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28180E-317E-E62E-F37E-CCEFC630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0C8591B-B78D-E8A9-F43E-404D9471E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6B1ED3-9748-72C1-A5FE-43710FC2D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02AD93E-99C4-DED5-B628-8EB92ECF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91E9-7AAC-45DE-8171-E8165EA5B9CE}" type="datetimeFigureOut">
              <a:rPr lang="fr-FR" smtClean="0"/>
              <a:t>01/02/2024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7DF7027-53B8-5757-C0F4-20B1D3DF0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B08429-23F6-F77B-B187-6DC46B11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138E-F0E3-40D7-A9A0-53042F7A2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83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A0007DB-BC87-4F55-4977-85367291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497FE6-FE61-FB84-0390-8F0813B0B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119FAC-1C2E-F2A5-F5C5-938FC063E5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E91E9-7AAC-45DE-8171-E8165EA5B9CE}" type="datetimeFigureOut">
              <a:rPr lang="fr-FR" smtClean="0"/>
              <a:t>01/02/2024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71194B-1C42-19FC-EE59-988AF0B77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368B9A-86B7-9729-462B-7D45D71A9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4138E-F0E3-40D7-A9A0-53042F7A2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8162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microsoft.com/office/2007/relationships/media" Target="../media/media8.mp4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microsoft.com/office/2017/06/relationships/model3d" Target="../media/model3d1.glb"/><Relationship Id="rId11" Type="http://schemas.openxmlformats.org/officeDocument/2006/relationships/image" Target="../media/image9.sv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8.png"/><Relationship Id="rId4" Type="http://schemas.openxmlformats.org/officeDocument/2006/relationships/video" Target="../media/media8.mp4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12" Type="http://schemas.openxmlformats.org/officeDocument/2006/relationships/image" Target="../media/image10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8.png"/><Relationship Id="rId11" Type="http://schemas.openxmlformats.org/officeDocument/2006/relationships/image" Target="../media/image9.sv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microsoft.com/office/2017/06/relationships/model3d" Target="../media/model3d1.glb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sv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22.png"/><Relationship Id="rId4" Type="http://schemas.microsoft.com/office/2017/06/relationships/model3d" Target="../media/model3d1.glb"/><Relationship Id="rId9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hyperlink" Target="Algo2.docx" TargetMode="External"/><Relationship Id="rId12" Type="http://schemas.openxmlformats.org/officeDocument/2006/relationships/image" Target="../media/image34.png"/><Relationship Id="rId2" Type="http://schemas.microsoft.com/office/2017/06/relationships/model3d" Target="../media/model3d1.glb"/><Relationship Id="rId16" Type="http://schemas.openxmlformats.org/officeDocument/2006/relationships/slide" Target="slide41.xml"/><Relationship Id="rId1" Type="http://schemas.openxmlformats.org/officeDocument/2006/relationships/slideLayout" Target="../slideLayouts/slideLayout7.xml"/><Relationship Id="rId6" Type="http://schemas.openxmlformats.org/officeDocument/2006/relationships/hyperlink" Target="Algo1.docx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5" Type="http://schemas.openxmlformats.org/officeDocument/2006/relationships/image" Target="../media/image37.png"/><Relationship Id="rId10" Type="http://schemas.openxmlformats.org/officeDocument/2006/relationships/slide" Target="slide39.xml"/><Relationship Id="rId4" Type="http://schemas.openxmlformats.org/officeDocument/2006/relationships/image" Target="../media/image5.png"/><Relationship Id="rId9" Type="http://schemas.openxmlformats.org/officeDocument/2006/relationships/image" Target="../media/image190.png"/><Relationship Id="rId1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slide" Target="slide40.xml"/><Relationship Id="rId3" Type="http://schemas.openxmlformats.org/officeDocument/2006/relationships/image" Target="../media/image5.png"/><Relationship Id="rId7" Type="http://schemas.openxmlformats.org/officeDocument/2006/relationships/image" Target="../media/image230.png"/><Relationship Id="rId12" Type="http://schemas.openxmlformats.org/officeDocument/2006/relationships/image" Target="../media/image4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hyperlink" Target="Algo1.docx" TargetMode="External"/><Relationship Id="rId11" Type="http://schemas.openxmlformats.org/officeDocument/2006/relationships/image" Target="../media/image39.png"/><Relationship Id="rId5" Type="http://schemas.openxmlformats.org/officeDocument/2006/relationships/hyperlink" Target="Algo2.docx" TargetMode="External"/><Relationship Id="rId15" Type="http://schemas.openxmlformats.org/officeDocument/2006/relationships/slide" Target="slide41.xml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1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23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hyperlink" Target="Algo1.docx" TargetMode="External"/><Relationship Id="rId11" Type="http://schemas.openxmlformats.org/officeDocument/2006/relationships/image" Target="../media/image39.png"/><Relationship Id="rId5" Type="http://schemas.openxmlformats.org/officeDocument/2006/relationships/hyperlink" Target="Algo2.docx" TargetMode="External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hyperlink" Target="Algo2.docx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hyperlink" Target="Algo1.docx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17/06/relationships/model3d" Target="../media/model3d1.glb"/><Relationship Id="rId11" Type="http://schemas.openxmlformats.org/officeDocument/2006/relationships/image" Target="../media/image9.sv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8.png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1.svg"/><Relationship Id="rId3" Type="http://schemas.openxmlformats.org/officeDocument/2006/relationships/video" Target="NULL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microsoft.com/office/2017/06/relationships/model3d" Target="../media/model3d1.glb"/><Relationship Id="rId11" Type="http://schemas.openxmlformats.org/officeDocument/2006/relationships/image" Target="../media/image9.sv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8.png"/><Relationship Id="rId4" Type="http://schemas.microsoft.com/office/2007/relationships/media" Target="../media/media4.mp4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svg"/><Relationship Id="rId3" Type="http://schemas.openxmlformats.org/officeDocument/2006/relationships/video" Target="NULL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17/06/relationships/model3d" Target="../media/model3d1.glb"/><Relationship Id="rId11" Type="http://schemas.openxmlformats.org/officeDocument/2006/relationships/image" Target="../media/image11.sv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.png"/><Relationship Id="rId4" Type="http://schemas.microsoft.com/office/2007/relationships/media" Target="../media/media6.mp4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>
                <a:extLst>
                  <a:ext uri="{FF2B5EF4-FFF2-40B4-BE49-F238E27FC236}">
                    <a16:creationId xmlns:a16="http://schemas.microsoft.com/office/drawing/2014/main" id="{DDF637D2-22B0-1834-4F21-1148FB8DAA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5325280"/>
                  </p:ext>
                </p:extLst>
              </p:nvPr>
            </p:nvGraphicFramePr>
            <p:xfrm>
              <a:off x="3616901" y="-333595"/>
              <a:ext cx="4958195" cy="66902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58195" cy="6690232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08681" ay="3823108" az="-63718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984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>
                <a:extLst>
                  <a:ext uri="{FF2B5EF4-FFF2-40B4-BE49-F238E27FC236}">
                    <a16:creationId xmlns:a16="http://schemas.microsoft.com/office/drawing/2014/main" id="{DDF637D2-22B0-1834-4F21-1148FB8DAA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6901" y="-333595"/>
                <a:ext cx="4958195" cy="6690232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FA9E5CD-3469-5E61-06B8-D260EFED26D2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77000">
                <a:schemeClr val="bg1">
                  <a:lumMod val="95000"/>
                  <a:alpha val="67000"/>
                </a:schemeClr>
              </a:gs>
              <a:gs pos="0">
                <a:schemeClr val="accent1">
                  <a:lumMod val="5000"/>
                  <a:lumOff val="95000"/>
                  <a:alpha val="80000"/>
                </a:schemeClr>
              </a:gs>
              <a:gs pos="100000">
                <a:schemeClr val="bg1">
                  <a:lumMod val="75000"/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0FDB5FC3-7A34-6406-FBDF-D40B00C3CF2C}"/>
              </a:ext>
            </a:extLst>
          </p:cNvPr>
          <p:cNvSpPr/>
          <p:nvPr/>
        </p:nvSpPr>
        <p:spPr>
          <a:xfrm rot="5400000">
            <a:off x="122900" y="-122904"/>
            <a:ext cx="6858004" cy="7103806"/>
          </a:xfrm>
          <a:custGeom>
            <a:avLst/>
            <a:gdLst>
              <a:gd name="connsiteX0" fmla="*/ 4 w 6858004"/>
              <a:gd name="connsiteY0" fmla="*/ 7103806 h 7103806"/>
              <a:gd name="connsiteX1" fmla="*/ 4 w 6858004"/>
              <a:gd name="connsiteY1" fmla="*/ 2443318 h 7103806"/>
              <a:gd name="connsiteX2" fmla="*/ 6858004 w 6858004"/>
              <a:gd name="connsiteY2" fmla="*/ 2443318 h 7103806"/>
              <a:gd name="connsiteX3" fmla="*/ 6858004 w 6858004"/>
              <a:gd name="connsiteY3" fmla="*/ 7103806 h 7103806"/>
              <a:gd name="connsiteX4" fmla="*/ 0 w 6858004"/>
              <a:gd name="connsiteY4" fmla="*/ 2443316 h 7103806"/>
              <a:gd name="connsiteX5" fmla="*/ 0 w 6858004"/>
              <a:gd name="connsiteY5" fmla="*/ 0 h 7103806"/>
              <a:gd name="connsiteX6" fmla="*/ 6858003 w 6858004"/>
              <a:gd name="connsiteY6" fmla="*/ 2443316 h 710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4" h="7103806">
                <a:moveTo>
                  <a:pt x="4" y="7103806"/>
                </a:moveTo>
                <a:lnTo>
                  <a:pt x="4" y="2443318"/>
                </a:lnTo>
                <a:lnTo>
                  <a:pt x="6858004" y="2443318"/>
                </a:lnTo>
                <a:lnTo>
                  <a:pt x="6858004" y="7103806"/>
                </a:lnTo>
                <a:close/>
                <a:moveTo>
                  <a:pt x="0" y="2443316"/>
                </a:moveTo>
                <a:lnTo>
                  <a:pt x="0" y="0"/>
                </a:lnTo>
                <a:lnTo>
                  <a:pt x="6858003" y="2443316"/>
                </a:lnTo>
                <a:close/>
              </a:path>
            </a:pathLst>
          </a:custGeom>
          <a:solidFill>
            <a:srgbClr val="EA7D3A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3189704-C616-6099-E5CB-A4B98F2A0808}"/>
              </a:ext>
            </a:extLst>
          </p:cNvPr>
          <p:cNvSpPr txBox="1"/>
          <p:nvPr/>
        </p:nvSpPr>
        <p:spPr>
          <a:xfrm>
            <a:off x="9859298" y="5288615"/>
            <a:ext cx="1723103" cy="9541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cap="flat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23103"/>
                      <a:gd name="connsiteY0" fmla="*/ 0 h 954107"/>
                      <a:gd name="connsiteX1" fmla="*/ 557137 w 1723103"/>
                      <a:gd name="connsiteY1" fmla="*/ 0 h 954107"/>
                      <a:gd name="connsiteX2" fmla="*/ 1131504 w 1723103"/>
                      <a:gd name="connsiteY2" fmla="*/ 0 h 954107"/>
                      <a:gd name="connsiteX3" fmla="*/ 1723103 w 1723103"/>
                      <a:gd name="connsiteY3" fmla="*/ 0 h 954107"/>
                      <a:gd name="connsiteX4" fmla="*/ 1723103 w 1723103"/>
                      <a:gd name="connsiteY4" fmla="*/ 477054 h 954107"/>
                      <a:gd name="connsiteX5" fmla="*/ 1723103 w 1723103"/>
                      <a:gd name="connsiteY5" fmla="*/ 954107 h 954107"/>
                      <a:gd name="connsiteX6" fmla="*/ 1148735 w 1723103"/>
                      <a:gd name="connsiteY6" fmla="*/ 954107 h 954107"/>
                      <a:gd name="connsiteX7" fmla="*/ 608830 w 1723103"/>
                      <a:gd name="connsiteY7" fmla="*/ 954107 h 954107"/>
                      <a:gd name="connsiteX8" fmla="*/ 0 w 1723103"/>
                      <a:gd name="connsiteY8" fmla="*/ 954107 h 954107"/>
                      <a:gd name="connsiteX9" fmla="*/ 0 w 1723103"/>
                      <a:gd name="connsiteY9" fmla="*/ 486595 h 954107"/>
                      <a:gd name="connsiteX10" fmla="*/ 0 w 1723103"/>
                      <a:gd name="connsiteY10" fmla="*/ 0 h 95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23103" h="954107" fill="none" extrusionOk="0">
                        <a:moveTo>
                          <a:pt x="0" y="0"/>
                        </a:moveTo>
                        <a:cubicBezTo>
                          <a:pt x="208134" y="-5615"/>
                          <a:pt x="417083" y="35777"/>
                          <a:pt x="557137" y="0"/>
                        </a:cubicBezTo>
                        <a:cubicBezTo>
                          <a:pt x="697191" y="-35777"/>
                          <a:pt x="880296" y="16518"/>
                          <a:pt x="1131504" y="0"/>
                        </a:cubicBezTo>
                        <a:cubicBezTo>
                          <a:pt x="1382712" y="-16518"/>
                          <a:pt x="1559458" y="22842"/>
                          <a:pt x="1723103" y="0"/>
                        </a:cubicBezTo>
                        <a:cubicBezTo>
                          <a:pt x="1772113" y="192642"/>
                          <a:pt x="1718799" y="363731"/>
                          <a:pt x="1723103" y="477054"/>
                        </a:cubicBezTo>
                        <a:cubicBezTo>
                          <a:pt x="1727407" y="590377"/>
                          <a:pt x="1672464" y="773590"/>
                          <a:pt x="1723103" y="954107"/>
                        </a:cubicBezTo>
                        <a:cubicBezTo>
                          <a:pt x="1603567" y="997231"/>
                          <a:pt x="1394309" y="948796"/>
                          <a:pt x="1148735" y="954107"/>
                        </a:cubicBezTo>
                        <a:cubicBezTo>
                          <a:pt x="903161" y="959418"/>
                          <a:pt x="878597" y="911760"/>
                          <a:pt x="608830" y="954107"/>
                        </a:cubicBezTo>
                        <a:cubicBezTo>
                          <a:pt x="339063" y="996454"/>
                          <a:pt x="162622" y="920093"/>
                          <a:pt x="0" y="954107"/>
                        </a:cubicBezTo>
                        <a:cubicBezTo>
                          <a:pt x="-47176" y="761159"/>
                          <a:pt x="11311" y="594427"/>
                          <a:pt x="0" y="486595"/>
                        </a:cubicBezTo>
                        <a:cubicBezTo>
                          <a:pt x="-11311" y="378763"/>
                          <a:pt x="3056" y="225654"/>
                          <a:pt x="0" y="0"/>
                        </a:cubicBezTo>
                        <a:close/>
                      </a:path>
                      <a:path w="1723103" h="954107" stroke="0" extrusionOk="0">
                        <a:moveTo>
                          <a:pt x="0" y="0"/>
                        </a:moveTo>
                        <a:cubicBezTo>
                          <a:pt x="144296" y="-62122"/>
                          <a:pt x="354768" y="36972"/>
                          <a:pt x="557137" y="0"/>
                        </a:cubicBezTo>
                        <a:cubicBezTo>
                          <a:pt x="759506" y="-36972"/>
                          <a:pt x="858295" y="18516"/>
                          <a:pt x="1079811" y="0"/>
                        </a:cubicBezTo>
                        <a:cubicBezTo>
                          <a:pt x="1301327" y="-18516"/>
                          <a:pt x="1524270" y="76952"/>
                          <a:pt x="1723103" y="0"/>
                        </a:cubicBezTo>
                        <a:cubicBezTo>
                          <a:pt x="1748665" y="130418"/>
                          <a:pt x="1672298" y="373429"/>
                          <a:pt x="1723103" y="467512"/>
                        </a:cubicBezTo>
                        <a:cubicBezTo>
                          <a:pt x="1773908" y="561595"/>
                          <a:pt x="1675395" y="733273"/>
                          <a:pt x="1723103" y="954107"/>
                        </a:cubicBezTo>
                        <a:cubicBezTo>
                          <a:pt x="1613784" y="979048"/>
                          <a:pt x="1296593" y="913962"/>
                          <a:pt x="1183197" y="954107"/>
                        </a:cubicBezTo>
                        <a:cubicBezTo>
                          <a:pt x="1069801" y="994252"/>
                          <a:pt x="888689" y="937447"/>
                          <a:pt x="643292" y="954107"/>
                        </a:cubicBezTo>
                        <a:cubicBezTo>
                          <a:pt x="397896" y="970767"/>
                          <a:pt x="292801" y="945627"/>
                          <a:pt x="0" y="954107"/>
                        </a:cubicBezTo>
                        <a:cubicBezTo>
                          <a:pt x="-26935" y="857340"/>
                          <a:pt x="26315" y="674319"/>
                          <a:pt x="0" y="505677"/>
                        </a:cubicBezTo>
                        <a:cubicBezTo>
                          <a:pt x="-26315" y="337035"/>
                          <a:pt x="12916" y="13878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Renard Tanguy</a:t>
            </a:r>
          </a:p>
          <a:p>
            <a:pPr algn="r"/>
            <a:r>
              <a:rPr lang="fr-FR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Faure Solène</a:t>
            </a:r>
          </a:p>
          <a:p>
            <a:pPr algn="r"/>
            <a:r>
              <a:rPr lang="fr-FR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Zhang Xin</a:t>
            </a:r>
          </a:p>
          <a:p>
            <a:pPr algn="r"/>
            <a:r>
              <a:rPr lang="fr-FR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Laury Lucie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F4D6FED-6E53-7FE3-4DF0-CAEB4C1FA6D9}"/>
              </a:ext>
            </a:extLst>
          </p:cNvPr>
          <p:cNvSpPr txBox="1"/>
          <p:nvPr/>
        </p:nvSpPr>
        <p:spPr>
          <a:xfrm>
            <a:off x="9446344" y="501358"/>
            <a:ext cx="213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EA7D3A"/>
                </a:solidFill>
                <a:latin typeface="Bookman Old Style" panose="02050604050505020204" pitchFamily="18" charset="0"/>
              </a:rPr>
              <a:t>Projet tutoré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502D989-3F7E-E1E5-35F3-665754472B98}"/>
              </a:ext>
            </a:extLst>
          </p:cNvPr>
          <p:cNvSpPr txBox="1"/>
          <p:nvPr/>
        </p:nvSpPr>
        <p:spPr>
          <a:xfrm>
            <a:off x="105699" y="2828833"/>
            <a:ext cx="9753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spc="300" dirty="0">
                <a:solidFill>
                  <a:schemeClr val="bg1"/>
                </a:solidFill>
                <a:latin typeface="Bookman Old Style" panose="02050604050505020204" pitchFamily="18" charset="0"/>
                <a:ea typeface="Batang" panose="020B0503020000020004" pitchFamily="18" charset="-127"/>
                <a:cs typeface="Leelawadee UI" panose="020B0502040204020203" pitchFamily="34" charset="-34"/>
              </a:rPr>
              <a:t>Application</a:t>
            </a:r>
            <a:r>
              <a:rPr lang="fr-FR" sz="7200" spc="300" dirty="0">
                <a:latin typeface="Bookman Old Style" panose="02050604050505020204" pitchFamily="18" charset="0"/>
                <a:ea typeface="Batang" panose="020B0503020000020004" pitchFamily="18" charset="-127"/>
                <a:cs typeface="Leelawadee UI" panose="020B0502040204020203" pitchFamily="34" charset="-34"/>
              </a:rPr>
              <a:t> web 3D </a:t>
            </a:r>
          </a:p>
        </p:txBody>
      </p:sp>
    </p:spTree>
    <p:extLst>
      <p:ext uri="{BB962C8B-B14F-4D97-AF65-F5344CB8AC3E}">
        <p14:creationId xmlns:p14="http://schemas.microsoft.com/office/powerpoint/2010/main" val="2802077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6C8DE3C-A074-8881-2D64-8A6C92796E3F}"/>
              </a:ext>
            </a:extLst>
          </p:cNvPr>
          <p:cNvSpPr/>
          <p:nvPr/>
        </p:nvSpPr>
        <p:spPr>
          <a:xfrm>
            <a:off x="1036392" y="-3687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-216310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F88850C-5A79-5655-C8D4-F1D1BD74D306}"/>
              </a:ext>
            </a:extLst>
          </p:cNvPr>
          <p:cNvSpPr/>
          <p:nvPr/>
        </p:nvSpPr>
        <p:spPr>
          <a:xfrm>
            <a:off x="1740171" y="518081"/>
            <a:ext cx="3597123" cy="2525729"/>
          </a:xfrm>
          <a:prstGeom prst="rect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4D59490-D4BB-C9F4-52A4-DFECD82A7621}"/>
              </a:ext>
            </a:extLst>
          </p:cNvPr>
          <p:cNvSpPr txBox="1"/>
          <p:nvPr/>
        </p:nvSpPr>
        <p:spPr>
          <a:xfrm>
            <a:off x="2043159" y="669541"/>
            <a:ext cx="2969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Exporter le fichier au format STL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DDC40C4-1829-CB2E-6566-2B37A5FB3350}"/>
              </a:ext>
            </a:extLst>
          </p:cNvPr>
          <p:cNvSpPr txBox="1"/>
          <p:nvPr/>
        </p:nvSpPr>
        <p:spPr>
          <a:xfrm>
            <a:off x="3695591" y="1094282"/>
            <a:ext cx="1455174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Prévu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Réalisé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Modifié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2C7D4E-B619-841F-8C47-287530BE50D0}"/>
              </a:ext>
            </a:extLst>
          </p:cNvPr>
          <p:cNvSpPr/>
          <p:nvPr/>
        </p:nvSpPr>
        <p:spPr>
          <a:xfrm>
            <a:off x="7835606" y="3862829"/>
            <a:ext cx="3597123" cy="2525729"/>
          </a:xfrm>
          <a:prstGeom prst="rect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41EAA5A-D6D0-DBF0-3C7E-1D713A434EAE}"/>
              </a:ext>
            </a:extLst>
          </p:cNvPr>
          <p:cNvSpPr txBox="1"/>
          <p:nvPr/>
        </p:nvSpPr>
        <p:spPr>
          <a:xfrm>
            <a:off x="8138594" y="4014289"/>
            <a:ext cx="29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Remplacer l’objet au centre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3A1231D-0EFD-5CE5-46F8-8F035644864F}"/>
              </a:ext>
            </a:extLst>
          </p:cNvPr>
          <p:cNvSpPr txBox="1"/>
          <p:nvPr/>
        </p:nvSpPr>
        <p:spPr>
          <a:xfrm>
            <a:off x="9815441" y="4405759"/>
            <a:ext cx="1455174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Prévu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Réalisé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Modifié</a:t>
            </a:r>
          </a:p>
        </p:txBody>
      </p:sp>
      <p:pic>
        <p:nvPicPr>
          <p:cNvPr id="19" name="Enregistrement d’écran 18">
            <a:hlinkClick r:id="" action="ppaction://media"/>
            <a:extLst>
              <a:ext uri="{FF2B5EF4-FFF2-40B4-BE49-F238E27FC236}">
                <a16:creationId xmlns:a16="http://schemas.microsoft.com/office/drawing/2014/main" id="{5C03AF67-31BA-ADB1-6284-768C35BE85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25787" y="199910"/>
            <a:ext cx="5799213" cy="3230343"/>
          </a:xfrm>
          <a:prstGeom prst="rect">
            <a:avLst/>
          </a:prstGeom>
        </p:spPr>
      </p:pic>
      <p:pic>
        <p:nvPicPr>
          <p:cNvPr id="28" name="Enregistrement d’écran 27">
            <a:hlinkClick r:id="" action="ppaction://media"/>
            <a:extLst>
              <a:ext uri="{FF2B5EF4-FFF2-40B4-BE49-F238E27FC236}">
                <a16:creationId xmlns:a16="http://schemas.microsoft.com/office/drawing/2014/main" id="{E939179F-3115-05C1-6E01-16A56D72207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20113" y="3525450"/>
            <a:ext cx="5799214" cy="3230344"/>
          </a:xfrm>
          <a:prstGeom prst="rect">
            <a:avLst/>
          </a:prstGeom>
        </p:spPr>
      </p:pic>
      <p:pic>
        <p:nvPicPr>
          <p:cNvPr id="13" name="Graphique 12" descr="Fermer avec un remplissage uni">
            <a:extLst>
              <a:ext uri="{FF2B5EF4-FFF2-40B4-BE49-F238E27FC236}">
                <a16:creationId xmlns:a16="http://schemas.microsoft.com/office/drawing/2014/main" id="{B75BEE15-4B97-D963-B340-77CD67929F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7861" y="2293843"/>
            <a:ext cx="567160" cy="567160"/>
          </a:xfrm>
          <a:prstGeom prst="rect">
            <a:avLst/>
          </a:prstGeom>
        </p:spPr>
      </p:pic>
      <p:pic>
        <p:nvPicPr>
          <p:cNvPr id="18" name="Graphique 17" descr="Coche avec un remplissage uni">
            <a:extLst>
              <a:ext uri="{FF2B5EF4-FFF2-40B4-BE49-F238E27FC236}">
                <a16:creationId xmlns:a16="http://schemas.microsoft.com/office/drawing/2014/main" id="{C7FE0AFD-2EF7-DA98-2B2D-DE3488DCF1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0149" y="1725043"/>
            <a:ext cx="568800" cy="568800"/>
          </a:xfrm>
          <a:prstGeom prst="rect">
            <a:avLst/>
          </a:prstGeom>
        </p:spPr>
      </p:pic>
      <p:pic>
        <p:nvPicPr>
          <p:cNvPr id="22" name="Graphique 21" descr="Coche avec un remplissage uni">
            <a:extLst>
              <a:ext uri="{FF2B5EF4-FFF2-40B4-BE49-F238E27FC236}">
                <a16:creationId xmlns:a16="http://schemas.microsoft.com/office/drawing/2014/main" id="{30CDC185-BC23-68DF-20F5-25D5FEEF21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0149" y="1204077"/>
            <a:ext cx="568800" cy="568800"/>
          </a:xfrm>
          <a:prstGeom prst="rect">
            <a:avLst/>
          </a:prstGeom>
        </p:spPr>
      </p:pic>
      <p:pic>
        <p:nvPicPr>
          <p:cNvPr id="24" name="Graphique 23" descr="Fermer avec un remplissage uni">
            <a:extLst>
              <a:ext uri="{FF2B5EF4-FFF2-40B4-BE49-F238E27FC236}">
                <a16:creationId xmlns:a16="http://schemas.microsoft.com/office/drawing/2014/main" id="{7A1D879B-9B13-23DA-3CE4-23856536C3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95680" y="4496230"/>
            <a:ext cx="567160" cy="567160"/>
          </a:xfrm>
          <a:prstGeom prst="rect">
            <a:avLst/>
          </a:prstGeom>
        </p:spPr>
      </p:pic>
      <p:pic>
        <p:nvPicPr>
          <p:cNvPr id="27" name="Graphique 26" descr="Coche avec un remplissage uni">
            <a:extLst>
              <a:ext uri="{FF2B5EF4-FFF2-40B4-BE49-F238E27FC236}">
                <a16:creationId xmlns:a16="http://schemas.microsoft.com/office/drawing/2014/main" id="{95AA27AF-CE2D-2248-32FF-AD90BCB5A5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95680" y="5050271"/>
            <a:ext cx="568800" cy="568800"/>
          </a:xfrm>
          <a:prstGeom prst="rect">
            <a:avLst/>
          </a:prstGeom>
        </p:spPr>
      </p:pic>
      <p:pic>
        <p:nvPicPr>
          <p:cNvPr id="33" name="Graphique 32" descr="Fermer avec un remplissage uni">
            <a:extLst>
              <a:ext uri="{FF2B5EF4-FFF2-40B4-BE49-F238E27FC236}">
                <a16:creationId xmlns:a16="http://schemas.microsoft.com/office/drawing/2014/main" id="{63B4D247-EDE8-06BF-99BF-586B7DC2CA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95680" y="5588508"/>
            <a:ext cx="567160" cy="56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74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23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2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6C8DE3C-A074-8881-2D64-8A6C92796E3F}"/>
              </a:ext>
            </a:extLst>
          </p:cNvPr>
          <p:cNvSpPr/>
          <p:nvPr/>
        </p:nvSpPr>
        <p:spPr>
          <a:xfrm>
            <a:off x="1036392" y="-3687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-216310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F88850C-5A79-5655-C8D4-F1D1BD74D306}"/>
              </a:ext>
            </a:extLst>
          </p:cNvPr>
          <p:cNvSpPr/>
          <p:nvPr/>
        </p:nvSpPr>
        <p:spPr>
          <a:xfrm>
            <a:off x="1740171" y="518081"/>
            <a:ext cx="3597123" cy="2525729"/>
          </a:xfrm>
          <a:prstGeom prst="rect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4D59490-D4BB-C9F4-52A4-DFECD82A7621}"/>
              </a:ext>
            </a:extLst>
          </p:cNvPr>
          <p:cNvSpPr txBox="1"/>
          <p:nvPr/>
        </p:nvSpPr>
        <p:spPr>
          <a:xfrm>
            <a:off x="2043159" y="669541"/>
            <a:ext cx="29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Anti-aliasing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DDC40C4-1829-CB2E-6566-2B37A5FB3350}"/>
              </a:ext>
            </a:extLst>
          </p:cNvPr>
          <p:cNvSpPr txBox="1"/>
          <p:nvPr/>
        </p:nvSpPr>
        <p:spPr>
          <a:xfrm>
            <a:off x="3695591" y="1094282"/>
            <a:ext cx="1455174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Prévu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Réalisé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Modifié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2C7D4E-B619-841F-8C47-287530BE50D0}"/>
              </a:ext>
            </a:extLst>
          </p:cNvPr>
          <p:cNvSpPr/>
          <p:nvPr/>
        </p:nvSpPr>
        <p:spPr>
          <a:xfrm>
            <a:off x="7835606" y="3862829"/>
            <a:ext cx="3597123" cy="2525729"/>
          </a:xfrm>
          <a:prstGeom prst="rect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41EAA5A-D6D0-DBF0-3C7E-1D713A434EAE}"/>
              </a:ext>
            </a:extLst>
          </p:cNvPr>
          <p:cNvSpPr txBox="1"/>
          <p:nvPr/>
        </p:nvSpPr>
        <p:spPr>
          <a:xfrm>
            <a:off x="8138594" y="4014289"/>
            <a:ext cx="29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Communication des erreurs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3A1231D-0EFD-5CE5-46F8-8F035644864F}"/>
              </a:ext>
            </a:extLst>
          </p:cNvPr>
          <p:cNvSpPr txBox="1"/>
          <p:nvPr/>
        </p:nvSpPr>
        <p:spPr>
          <a:xfrm>
            <a:off x="9815441" y="4405759"/>
            <a:ext cx="1455174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Prévu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Réalisé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Modifié</a:t>
            </a:r>
          </a:p>
        </p:txBody>
      </p:sp>
      <p:pic>
        <p:nvPicPr>
          <p:cNvPr id="18" name="Enregistrement d’écran 17">
            <a:hlinkClick r:id="" action="ppaction://media"/>
            <a:extLst>
              <a:ext uri="{FF2B5EF4-FFF2-40B4-BE49-F238E27FC236}">
                <a16:creationId xmlns:a16="http://schemas.microsoft.com/office/drawing/2014/main" id="{5B8D2E4E-1381-E37C-3971-EC741E7FCB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25787" y="194970"/>
            <a:ext cx="5799214" cy="3230343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DBDF9C20-E797-8A28-91BF-3F99AAACF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8381" y="3346706"/>
            <a:ext cx="1988293" cy="1921057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45F3686F-547D-063D-AB01-727E9C2C50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2506" y="3351274"/>
            <a:ext cx="1988293" cy="189285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98866A5B-AE06-C56E-95D5-AD9DE347F6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0171" y="5187941"/>
            <a:ext cx="3839195" cy="1467715"/>
          </a:xfrm>
          <a:prstGeom prst="rect">
            <a:avLst/>
          </a:prstGeom>
        </p:spPr>
      </p:pic>
      <p:pic>
        <p:nvPicPr>
          <p:cNvPr id="13" name="Graphique 12" descr="Fermer avec un remplissage uni">
            <a:extLst>
              <a:ext uri="{FF2B5EF4-FFF2-40B4-BE49-F238E27FC236}">
                <a16:creationId xmlns:a16="http://schemas.microsoft.com/office/drawing/2014/main" id="{F00BC697-85F5-3AA3-9387-4088D3CA6C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33386" y="1200911"/>
            <a:ext cx="567160" cy="567160"/>
          </a:xfrm>
          <a:prstGeom prst="rect">
            <a:avLst/>
          </a:prstGeom>
        </p:spPr>
      </p:pic>
      <p:pic>
        <p:nvPicPr>
          <p:cNvPr id="22" name="Graphique 21" descr="Coche avec un remplissage uni">
            <a:extLst>
              <a:ext uri="{FF2B5EF4-FFF2-40B4-BE49-F238E27FC236}">
                <a16:creationId xmlns:a16="http://schemas.microsoft.com/office/drawing/2014/main" id="{914378A8-6B32-EF3E-C76F-9E96A5C09B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36869" y="1756291"/>
            <a:ext cx="568800" cy="568800"/>
          </a:xfrm>
          <a:prstGeom prst="rect">
            <a:avLst/>
          </a:prstGeom>
        </p:spPr>
      </p:pic>
      <p:pic>
        <p:nvPicPr>
          <p:cNvPr id="24" name="Graphique 23" descr="Fermer avec un remplissage uni">
            <a:extLst>
              <a:ext uri="{FF2B5EF4-FFF2-40B4-BE49-F238E27FC236}">
                <a16:creationId xmlns:a16="http://schemas.microsoft.com/office/drawing/2014/main" id="{9AADAAB7-D26E-ED4A-BF7C-B0491E0D44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7861" y="2293843"/>
            <a:ext cx="567160" cy="567160"/>
          </a:xfrm>
          <a:prstGeom prst="rect">
            <a:avLst/>
          </a:prstGeom>
        </p:spPr>
      </p:pic>
      <p:pic>
        <p:nvPicPr>
          <p:cNvPr id="39" name="Graphique 38" descr="Coche avec un remplissage uni">
            <a:extLst>
              <a:ext uri="{FF2B5EF4-FFF2-40B4-BE49-F238E27FC236}">
                <a16:creationId xmlns:a16="http://schemas.microsoft.com/office/drawing/2014/main" id="{3C36328C-AF0E-661A-3FB3-22292A9123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61987" y="5002364"/>
            <a:ext cx="568800" cy="568800"/>
          </a:xfrm>
          <a:prstGeom prst="rect">
            <a:avLst/>
          </a:prstGeom>
        </p:spPr>
      </p:pic>
      <p:pic>
        <p:nvPicPr>
          <p:cNvPr id="40" name="Graphique 39" descr="Coche avec un remplissage uni">
            <a:extLst>
              <a:ext uri="{FF2B5EF4-FFF2-40B4-BE49-F238E27FC236}">
                <a16:creationId xmlns:a16="http://schemas.microsoft.com/office/drawing/2014/main" id="{884AB20C-AF46-4AB7-8FD2-0E1FC2B15C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61987" y="4481398"/>
            <a:ext cx="568800" cy="568800"/>
          </a:xfrm>
          <a:prstGeom prst="rect">
            <a:avLst/>
          </a:prstGeom>
        </p:spPr>
      </p:pic>
      <p:pic>
        <p:nvPicPr>
          <p:cNvPr id="43" name="Graphique 42" descr="Coche avec un remplissage uni">
            <a:extLst>
              <a:ext uri="{FF2B5EF4-FFF2-40B4-BE49-F238E27FC236}">
                <a16:creationId xmlns:a16="http://schemas.microsoft.com/office/drawing/2014/main" id="{708A975F-CDF0-9352-1BA8-173157BF4A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61987" y="5602384"/>
            <a:ext cx="568800" cy="5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78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6C8DE3C-A074-8881-2D64-8A6C92796E3F}"/>
              </a:ext>
            </a:extLst>
          </p:cNvPr>
          <p:cNvSpPr/>
          <p:nvPr/>
        </p:nvSpPr>
        <p:spPr>
          <a:xfrm>
            <a:off x="1036392" y="-3687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-216310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F2C7D4E-B619-841F-8C47-287530BE50D0}"/>
              </a:ext>
            </a:extLst>
          </p:cNvPr>
          <p:cNvSpPr/>
          <p:nvPr/>
        </p:nvSpPr>
        <p:spPr>
          <a:xfrm>
            <a:off x="4898975" y="3867345"/>
            <a:ext cx="3597123" cy="2525729"/>
          </a:xfrm>
          <a:prstGeom prst="rect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41EAA5A-D6D0-DBF0-3C7E-1D713A434EAE}"/>
              </a:ext>
            </a:extLst>
          </p:cNvPr>
          <p:cNvSpPr txBox="1"/>
          <p:nvPr/>
        </p:nvSpPr>
        <p:spPr>
          <a:xfrm>
            <a:off x="5223162" y="4053302"/>
            <a:ext cx="29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Réparation du maillage 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3A1231D-0EFD-5CE5-46F8-8F035644864F}"/>
              </a:ext>
            </a:extLst>
          </p:cNvPr>
          <p:cNvSpPr txBox="1"/>
          <p:nvPr/>
        </p:nvSpPr>
        <p:spPr>
          <a:xfrm>
            <a:off x="6697536" y="4382158"/>
            <a:ext cx="1455174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Prévu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Réalisé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Modifié</a:t>
            </a:r>
          </a:p>
        </p:txBody>
      </p:sp>
      <p:pic>
        <p:nvPicPr>
          <p:cNvPr id="13" name="Graphique 12" descr="Fermer avec un remplissage uni">
            <a:extLst>
              <a:ext uri="{FF2B5EF4-FFF2-40B4-BE49-F238E27FC236}">
                <a16:creationId xmlns:a16="http://schemas.microsoft.com/office/drawing/2014/main" id="{C0225359-4B7D-F295-751A-C9A3D3E13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0891" y="5030523"/>
            <a:ext cx="567160" cy="567160"/>
          </a:xfrm>
          <a:prstGeom prst="rect">
            <a:avLst/>
          </a:prstGeom>
        </p:spPr>
      </p:pic>
      <p:pic>
        <p:nvPicPr>
          <p:cNvPr id="18" name="Graphique 17" descr="Coche avec un remplissage uni">
            <a:extLst>
              <a:ext uri="{FF2B5EF4-FFF2-40B4-BE49-F238E27FC236}">
                <a16:creationId xmlns:a16="http://schemas.microsoft.com/office/drawing/2014/main" id="{9FC328DB-DD0E-0F5C-A9DD-9077FA6FB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19251" y="4491867"/>
            <a:ext cx="568800" cy="568800"/>
          </a:xfrm>
          <a:prstGeom prst="rect">
            <a:avLst/>
          </a:prstGeom>
        </p:spPr>
      </p:pic>
      <p:pic>
        <p:nvPicPr>
          <p:cNvPr id="20" name="Graphique 19" descr="Fermer avec un remplissage uni">
            <a:extLst>
              <a:ext uri="{FF2B5EF4-FFF2-40B4-BE49-F238E27FC236}">
                <a16:creationId xmlns:a16="http://schemas.microsoft.com/office/drawing/2014/main" id="{FE9C4B4C-A9C9-7E84-C29E-C7B2389E9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0891" y="5573969"/>
            <a:ext cx="567160" cy="56716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B5BA57-0D12-DE4C-69B7-A07DBF9F7EFE}"/>
              </a:ext>
            </a:extLst>
          </p:cNvPr>
          <p:cNvSpPr/>
          <p:nvPr/>
        </p:nvSpPr>
        <p:spPr>
          <a:xfrm>
            <a:off x="1740171" y="518081"/>
            <a:ext cx="3597123" cy="2525729"/>
          </a:xfrm>
          <a:prstGeom prst="rect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57BF755-0560-36D6-22DE-193C54DB7A03}"/>
              </a:ext>
            </a:extLst>
          </p:cNvPr>
          <p:cNvSpPr txBox="1"/>
          <p:nvPr/>
        </p:nvSpPr>
        <p:spPr>
          <a:xfrm>
            <a:off x="2043159" y="669541"/>
            <a:ext cx="29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Seconde scène</a:t>
            </a:r>
          </a:p>
        </p:txBody>
      </p:sp>
      <p:pic>
        <p:nvPicPr>
          <p:cNvPr id="28" name="Graphique 27" descr="Fermer avec un remplissage uni">
            <a:extLst>
              <a:ext uri="{FF2B5EF4-FFF2-40B4-BE49-F238E27FC236}">
                <a16:creationId xmlns:a16="http://schemas.microsoft.com/office/drawing/2014/main" id="{C8E6A397-F743-B3FB-73FE-AA4163238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3386" y="1200911"/>
            <a:ext cx="567160" cy="567160"/>
          </a:xfrm>
          <a:prstGeom prst="rect">
            <a:avLst/>
          </a:prstGeom>
        </p:spPr>
      </p:pic>
      <p:pic>
        <p:nvPicPr>
          <p:cNvPr id="31" name="Graphique 30" descr="Coche avec un remplissage uni">
            <a:extLst>
              <a:ext uri="{FF2B5EF4-FFF2-40B4-BE49-F238E27FC236}">
                <a16:creationId xmlns:a16="http://schemas.microsoft.com/office/drawing/2014/main" id="{9A5706AB-B9CB-ED6B-2F93-0D62B0E427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36869" y="1756291"/>
            <a:ext cx="568800" cy="568800"/>
          </a:xfrm>
          <a:prstGeom prst="rect">
            <a:avLst/>
          </a:prstGeom>
        </p:spPr>
      </p:pic>
      <p:pic>
        <p:nvPicPr>
          <p:cNvPr id="33" name="Graphique 32" descr="Fermer avec un remplissage uni">
            <a:extLst>
              <a:ext uri="{FF2B5EF4-FFF2-40B4-BE49-F238E27FC236}">
                <a16:creationId xmlns:a16="http://schemas.microsoft.com/office/drawing/2014/main" id="{7F2CD54E-4B4A-BFF8-1431-EBEDCFF54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7861" y="2293843"/>
            <a:ext cx="567160" cy="567160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EA41DD6B-0337-DD4A-0CF8-E86596589CA9}"/>
              </a:ext>
            </a:extLst>
          </p:cNvPr>
          <p:cNvSpPr txBox="1"/>
          <p:nvPr/>
        </p:nvSpPr>
        <p:spPr>
          <a:xfrm>
            <a:off x="3695591" y="1094282"/>
            <a:ext cx="1455174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Prévu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Réalisé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Modifié</a:t>
            </a:r>
          </a:p>
        </p:txBody>
      </p:sp>
      <p:pic>
        <p:nvPicPr>
          <p:cNvPr id="35" name="Enregistrement d’écran 34">
            <a:hlinkClick r:id="" action="ppaction://media"/>
            <a:extLst>
              <a:ext uri="{FF2B5EF4-FFF2-40B4-BE49-F238E27FC236}">
                <a16:creationId xmlns:a16="http://schemas.microsoft.com/office/drawing/2014/main" id="{52C152F9-AC98-0F06-B7D3-3B131B1734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38092" y="204578"/>
            <a:ext cx="5924572" cy="3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8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96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6C8DE3C-A074-8881-2D64-8A6C92796E3F}"/>
              </a:ext>
            </a:extLst>
          </p:cNvPr>
          <p:cNvSpPr/>
          <p:nvPr/>
        </p:nvSpPr>
        <p:spPr>
          <a:xfrm>
            <a:off x="1036392" y="-3687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-216310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B0BB5D16-FF4B-7863-1F3E-3D86CF5B50A5}"/>
              </a:ext>
            </a:extLst>
          </p:cNvPr>
          <p:cNvSpPr txBox="1"/>
          <p:nvPr/>
        </p:nvSpPr>
        <p:spPr>
          <a:xfrm>
            <a:off x="2194827" y="2917481"/>
            <a:ext cx="884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  <a:latin typeface="+mj-lt"/>
              </a:rPr>
              <a:t>Différence algorithmique</a:t>
            </a:r>
          </a:p>
        </p:txBody>
      </p:sp>
    </p:spTree>
    <p:extLst>
      <p:ext uri="{BB962C8B-B14F-4D97-AF65-F5344CB8AC3E}">
        <p14:creationId xmlns:p14="http://schemas.microsoft.com/office/powerpoint/2010/main" val="420321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6C8DE3C-A074-8881-2D64-8A6C92796E3F}"/>
              </a:ext>
            </a:extLst>
          </p:cNvPr>
          <p:cNvSpPr/>
          <p:nvPr/>
        </p:nvSpPr>
        <p:spPr>
          <a:xfrm>
            <a:off x="1036392" y="-3687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-216310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DC9320D0-729A-6A84-E6C6-A86A68DB4162}"/>
              </a:ext>
            </a:extLst>
          </p:cNvPr>
          <p:cNvSpPr txBox="1"/>
          <p:nvPr/>
        </p:nvSpPr>
        <p:spPr>
          <a:xfrm>
            <a:off x="1846777" y="747657"/>
            <a:ext cx="997822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Algorithme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remplissageDesDonnees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Fonction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convertSTLToData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(positions : </a:t>
            </a: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Tableau[0…n]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) : </a:t>
            </a:r>
            <a:r>
              <a:rPr lang="fr-FR" sz="1800" b="1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Mesh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début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 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sommetsSkipList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← new </a:t>
            </a:r>
            <a:r>
              <a:rPr lang="fr-FR" sz="1800" b="0" i="0" u="none" strike="noStrike" dirty="0" err="1">
                <a:solidFill>
                  <a:srgbClr val="FF0000"/>
                </a:solidFill>
                <a:effectLst/>
                <a:latin typeface="Roboto Mono" panose="00000009000000000000" pitchFamily="49" charset="0"/>
              </a:rPr>
              <a:t>VertexSkipList</a:t>
            </a:r>
            <a:r>
              <a:rPr lang="fr-FR" sz="1800" b="0" i="0" u="none" strike="noStrike" dirty="0">
                <a:solidFill>
                  <a:srgbClr val="FF0000"/>
                </a:solidFill>
                <a:effectLst/>
                <a:latin typeface="Roboto Mono" panose="00000009000000000000" pitchFamily="49" charset="0"/>
              </a:rPr>
              <a:t>()</a:t>
            </a:r>
            <a:endParaRPr lang="fr-FR" b="0" dirty="0">
              <a:solidFill>
                <a:srgbClr val="FF0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  faces ← [ ] // tableau de faces du modèle 3D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  </a:t>
            </a: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pour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i </a:t>
            </a: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de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0 </a:t>
            </a: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à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n -1 </a:t>
            </a: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avec un pas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de 9 </a:t>
            </a: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faire 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     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sommetsCourants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← [ ]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     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sommetsCourants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[1] ←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créerSommet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(new Point( positions[i],                        	positions[i+1],positions[i+2,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sommetsSkipList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]) 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     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sommetsCourants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[2]←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créerSommet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(new Point( positions[i+3], 	positions[i+4], positions[i+5,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sommetsSkipList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]) 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     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sommetsCourants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[3]←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créerSommet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(new Point( positions[i+6], 	positions[i+7], positions[i+8],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sommetsSkipList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) 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     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halfedges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← []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rgbClr val="000000"/>
                </a:solidFill>
                <a:latin typeface="Roboto Mono" panose="00000009000000000000" pitchFamily="49" charset="0"/>
              </a:rPr>
              <a:t> </a:t>
            </a: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     pour chaque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sommet </a:t>
            </a: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de </a:t>
            </a:r>
            <a:r>
              <a:rPr lang="fr-FR" sz="1800" b="0" i="0" u="none" strike="noStrike" dirty="0" err="1">
                <a:solidFill>
                  <a:srgbClr val="FF0000"/>
                </a:solidFill>
                <a:effectLst/>
                <a:latin typeface="Roboto Mono" panose="00000009000000000000" pitchFamily="49" charset="0"/>
              </a:rPr>
              <a:t>sommetsCourant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faire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         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he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← new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Halfedge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(sommet)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         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halfedges.push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(h)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rgbClr val="000000"/>
                </a:solidFill>
                <a:latin typeface="Roboto Mono" panose="00000009000000000000" pitchFamily="49" charset="0"/>
              </a:rPr>
              <a:t>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    </a:t>
            </a:r>
            <a:r>
              <a:rPr lang="fr-FR" sz="1800" b="1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fpour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br>
              <a:rPr lang="fr-FR" dirty="0"/>
            </a:br>
            <a:r>
              <a:rPr lang="fr-FR" dirty="0"/>
              <a:t>[…]</a:t>
            </a:r>
          </a:p>
        </p:txBody>
      </p:sp>
    </p:spTree>
    <p:extLst>
      <p:ext uri="{BB962C8B-B14F-4D97-AF65-F5344CB8AC3E}">
        <p14:creationId xmlns:p14="http://schemas.microsoft.com/office/powerpoint/2010/main" val="246420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5134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317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05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188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440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31400096-9C51-5A91-169D-1629140B4EC4}"/>
              </a:ext>
            </a:extLst>
          </p:cNvPr>
          <p:cNvSpPr/>
          <p:nvPr/>
        </p:nvSpPr>
        <p:spPr>
          <a:xfrm rot="5400000">
            <a:off x="9106150" y="-122904"/>
            <a:ext cx="6858004" cy="7103806"/>
          </a:xfrm>
          <a:custGeom>
            <a:avLst/>
            <a:gdLst>
              <a:gd name="connsiteX0" fmla="*/ 4 w 6858004"/>
              <a:gd name="connsiteY0" fmla="*/ 7103806 h 7103806"/>
              <a:gd name="connsiteX1" fmla="*/ 4 w 6858004"/>
              <a:gd name="connsiteY1" fmla="*/ 2443318 h 7103806"/>
              <a:gd name="connsiteX2" fmla="*/ 6858004 w 6858004"/>
              <a:gd name="connsiteY2" fmla="*/ 2443318 h 7103806"/>
              <a:gd name="connsiteX3" fmla="*/ 6858004 w 6858004"/>
              <a:gd name="connsiteY3" fmla="*/ 7103806 h 7103806"/>
              <a:gd name="connsiteX4" fmla="*/ 0 w 6858004"/>
              <a:gd name="connsiteY4" fmla="*/ 2443316 h 7103806"/>
              <a:gd name="connsiteX5" fmla="*/ 0 w 6858004"/>
              <a:gd name="connsiteY5" fmla="*/ 0 h 7103806"/>
              <a:gd name="connsiteX6" fmla="*/ 6858003 w 6858004"/>
              <a:gd name="connsiteY6" fmla="*/ 2443316 h 710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4" h="7103806">
                <a:moveTo>
                  <a:pt x="4" y="7103806"/>
                </a:moveTo>
                <a:lnTo>
                  <a:pt x="4" y="2443318"/>
                </a:lnTo>
                <a:lnTo>
                  <a:pt x="6858004" y="2443318"/>
                </a:lnTo>
                <a:lnTo>
                  <a:pt x="6858004" y="7103806"/>
                </a:lnTo>
                <a:close/>
                <a:moveTo>
                  <a:pt x="0" y="2443316"/>
                </a:moveTo>
                <a:lnTo>
                  <a:pt x="0" y="0"/>
                </a:lnTo>
                <a:lnTo>
                  <a:pt x="6858003" y="2443316"/>
                </a:lnTo>
                <a:close/>
              </a:path>
            </a:pathLst>
          </a:custGeom>
          <a:solidFill>
            <a:srgbClr val="EA7D3A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112E676-89BA-4409-3D07-F2F74E3326F0}"/>
              </a:ext>
            </a:extLst>
          </p:cNvPr>
          <p:cNvSpPr txBox="1"/>
          <p:nvPr/>
        </p:nvSpPr>
        <p:spPr>
          <a:xfrm>
            <a:off x="13128416" y="2828833"/>
            <a:ext cx="9753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spc="300" dirty="0">
                <a:solidFill>
                  <a:schemeClr val="bg1"/>
                </a:solidFill>
                <a:latin typeface="Bookman Old Style" panose="02050604050505020204" pitchFamily="18" charset="0"/>
                <a:ea typeface="Batang" panose="020B0503020000020004" pitchFamily="18" charset="-127"/>
                <a:cs typeface="Leelawadee UI" panose="020B0502040204020203" pitchFamily="34" charset="-34"/>
              </a:rPr>
              <a:t>Application</a:t>
            </a:r>
            <a:r>
              <a:rPr lang="fr-FR" sz="7200" spc="300" dirty="0">
                <a:latin typeface="Bookman Old Style" panose="02050604050505020204" pitchFamily="18" charset="0"/>
                <a:ea typeface="Batang" panose="020B0503020000020004" pitchFamily="18" charset="-127"/>
                <a:cs typeface="Leelawadee UI" panose="020B0502040204020203" pitchFamily="34" charset="-34"/>
              </a:rPr>
              <a:t> web 3D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>
                <a:extLst>
                  <a:ext uri="{FF2B5EF4-FFF2-40B4-BE49-F238E27FC236}">
                    <a16:creationId xmlns:a16="http://schemas.microsoft.com/office/drawing/2014/main" id="{570ACCFA-2C28-0D3A-2B29-4CE1BC8455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821418"/>
                  </p:ext>
                </p:extLst>
              </p:nvPr>
            </p:nvGraphicFramePr>
            <p:xfrm>
              <a:off x="7273278" y="-485329"/>
              <a:ext cx="3835225" cy="70137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35225" cy="7013796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66644" ay="-4603560" az="35691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98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>
                <a:extLst>
                  <a:ext uri="{FF2B5EF4-FFF2-40B4-BE49-F238E27FC236}">
                    <a16:creationId xmlns:a16="http://schemas.microsoft.com/office/drawing/2014/main" id="{570ACCFA-2C28-0D3A-2B29-4CE1BC8455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3278" y="-485329"/>
                <a:ext cx="3835225" cy="701379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2FE36AB3-7231-5FCF-3C31-23F336F87BF9}"/>
              </a:ext>
            </a:extLst>
          </p:cNvPr>
          <p:cNvSpPr txBox="1"/>
          <p:nvPr/>
        </p:nvSpPr>
        <p:spPr>
          <a:xfrm>
            <a:off x="1083497" y="469145"/>
            <a:ext cx="2071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spc="300" dirty="0">
                <a:solidFill>
                  <a:srgbClr val="EA7D3A"/>
                </a:solidFill>
                <a:latin typeface="Bookman Old Style" panose="02050604050505020204" pitchFamily="18" charset="0"/>
                <a:ea typeface="Batang" panose="020B0503020000020004" pitchFamily="18" charset="-127"/>
                <a:cs typeface="Leelawadee UI" panose="020B0502040204020203" pitchFamily="34" charset="-34"/>
              </a:rPr>
              <a:t>Plan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EBA5C29-4D0A-514A-E0F2-FD857CFAC3CC}"/>
              </a:ext>
            </a:extLst>
          </p:cNvPr>
          <p:cNvSpPr/>
          <p:nvPr/>
        </p:nvSpPr>
        <p:spPr>
          <a:xfrm>
            <a:off x="1083497" y="2464359"/>
            <a:ext cx="4169868" cy="707886"/>
          </a:xfrm>
          <a:prstGeom prst="roundRect">
            <a:avLst/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600" dirty="0"/>
              <a:t>Analyse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9C3BF0A-D29B-7B94-9BD9-D1AF11DFE63C}"/>
              </a:ext>
            </a:extLst>
          </p:cNvPr>
          <p:cNvSpPr txBox="1"/>
          <p:nvPr/>
        </p:nvSpPr>
        <p:spPr>
          <a:xfrm>
            <a:off x="4305771" y="2464359"/>
            <a:ext cx="934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A</a:t>
            </a:r>
            <a:endParaRPr lang="fr-FR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CB2517E-2820-7D93-CF2C-157FB3F0D788}"/>
              </a:ext>
            </a:extLst>
          </p:cNvPr>
          <p:cNvSpPr/>
          <p:nvPr/>
        </p:nvSpPr>
        <p:spPr>
          <a:xfrm>
            <a:off x="1083497" y="3429000"/>
            <a:ext cx="4169868" cy="707886"/>
          </a:xfrm>
          <a:prstGeom prst="roundRect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600" dirty="0"/>
              <a:t>Réalisation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97AA570-A7F2-9CD7-3527-4A0BD5AD1F35}"/>
              </a:ext>
            </a:extLst>
          </p:cNvPr>
          <p:cNvSpPr txBox="1"/>
          <p:nvPr/>
        </p:nvSpPr>
        <p:spPr>
          <a:xfrm>
            <a:off x="4305770" y="3429000"/>
            <a:ext cx="934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R</a:t>
            </a:r>
            <a:endParaRPr lang="fr-FR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37A7D4C-C945-07DE-4720-9428D7EE891A}"/>
              </a:ext>
            </a:extLst>
          </p:cNvPr>
          <p:cNvSpPr/>
          <p:nvPr/>
        </p:nvSpPr>
        <p:spPr>
          <a:xfrm>
            <a:off x="1083497" y="4393641"/>
            <a:ext cx="4169868" cy="707886"/>
          </a:xfrm>
          <a:prstGeom prst="roundRect">
            <a:avLst/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600" dirty="0"/>
              <a:t>Planning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63846CB-9173-F1DE-BC22-871848C7E3FE}"/>
              </a:ext>
            </a:extLst>
          </p:cNvPr>
          <p:cNvSpPr txBox="1"/>
          <p:nvPr/>
        </p:nvSpPr>
        <p:spPr>
          <a:xfrm>
            <a:off x="4305772" y="4393641"/>
            <a:ext cx="934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P</a:t>
            </a:r>
            <a:endParaRPr lang="fr-FR" sz="1600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D97C58C-6A4E-FD43-A143-7187EC8A2947}"/>
              </a:ext>
            </a:extLst>
          </p:cNvPr>
          <p:cNvSpPr/>
          <p:nvPr/>
        </p:nvSpPr>
        <p:spPr>
          <a:xfrm>
            <a:off x="1083497" y="5358282"/>
            <a:ext cx="4169868" cy="707886"/>
          </a:xfrm>
          <a:prstGeom prst="roundRect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600" dirty="0"/>
              <a:t>Conclusion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CCBA448-E9AB-F899-CCF1-278A3A6F30C0}"/>
              </a:ext>
            </a:extLst>
          </p:cNvPr>
          <p:cNvSpPr txBox="1"/>
          <p:nvPr/>
        </p:nvSpPr>
        <p:spPr>
          <a:xfrm>
            <a:off x="4305772" y="5358282"/>
            <a:ext cx="934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C</a:t>
            </a:r>
            <a:endParaRPr lang="fr-FR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69C142C7-9E38-82AA-FD61-B5A12560BCEB}"/>
              </a:ext>
            </a:extLst>
          </p:cNvPr>
          <p:cNvSpPr/>
          <p:nvPr/>
        </p:nvSpPr>
        <p:spPr>
          <a:xfrm>
            <a:off x="1083497" y="1507090"/>
            <a:ext cx="4169868" cy="707886"/>
          </a:xfrm>
          <a:prstGeom prst="roundRect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600" dirty="0"/>
              <a:t>Introduction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5F1E0D5-277F-AF7E-F0C3-59FEEA491729}"/>
              </a:ext>
            </a:extLst>
          </p:cNvPr>
          <p:cNvSpPr txBox="1"/>
          <p:nvPr/>
        </p:nvSpPr>
        <p:spPr>
          <a:xfrm>
            <a:off x="4310739" y="1507090"/>
            <a:ext cx="934497" cy="78319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I</a:t>
            </a:r>
            <a:endParaRPr lang="fr-FR" sz="1600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9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6698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208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948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000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935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5224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6C8DE3C-A074-8881-2D64-8A6C92796E3F}"/>
              </a:ext>
            </a:extLst>
          </p:cNvPr>
          <p:cNvSpPr/>
          <p:nvPr/>
        </p:nvSpPr>
        <p:spPr>
          <a:xfrm>
            <a:off x="1036392" y="-3687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-216310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EFF0F32F-B7D7-AE6D-3678-B8BA2DB1099F}"/>
              </a:ext>
            </a:extLst>
          </p:cNvPr>
          <p:cNvSpPr txBox="1"/>
          <p:nvPr/>
        </p:nvSpPr>
        <p:spPr>
          <a:xfrm>
            <a:off x="1036392" y="804021"/>
            <a:ext cx="11165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+mj-lt"/>
              </a:rPr>
              <a:t>Présentation de la </a:t>
            </a:r>
            <a:r>
              <a:rPr lang="fr-FR" sz="2400" dirty="0" err="1">
                <a:solidFill>
                  <a:schemeClr val="bg1"/>
                </a:solidFill>
                <a:latin typeface="+mj-lt"/>
              </a:rPr>
              <a:t>SkipList</a:t>
            </a:r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DE3AE0-8E0C-6076-A617-35EEE9F02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19" y="2275914"/>
            <a:ext cx="11165903" cy="297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16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6C8DE3C-A074-8881-2D64-8A6C92796E3F}"/>
              </a:ext>
            </a:extLst>
          </p:cNvPr>
          <p:cNvSpPr/>
          <p:nvPr/>
        </p:nvSpPr>
        <p:spPr>
          <a:xfrm>
            <a:off x="1036392" y="-3687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-216310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EFF0F32F-B7D7-AE6D-3678-B8BA2DB1099F}"/>
              </a:ext>
            </a:extLst>
          </p:cNvPr>
          <p:cNvSpPr txBox="1"/>
          <p:nvPr/>
        </p:nvSpPr>
        <p:spPr>
          <a:xfrm>
            <a:off x="1027748" y="1025623"/>
            <a:ext cx="11165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+mj-lt"/>
              </a:rPr>
              <a:t>Insertion dans la </a:t>
            </a:r>
            <a:r>
              <a:rPr lang="fr-FR" sz="2400" dirty="0" err="1">
                <a:solidFill>
                  <a:schemeClr val="bg1"/>
                </a:solidFill>
                <a:latin typeface="+mj-lt"/>
              </a:rPr>
              <a:t>SkipList</a:t>
            </a:r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CEB978A-07E8-0AB2-3AA1-57EED8CC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94" y="9305017"/>
            <a:ext cx="10063296" cy="313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0BB82A8-C8F2-017A-17E3-18A1425C35E9}"/>
              </a:ext>
            </a:extLst>
          </p:cNvPr>
          <p:cNvSpPr/>
          <p:nvPr/>
        </p:nvSpPr>
        <p:spPr>
          <a:xfrm>
            <a:off x="4453891" y="2862242"/>
            <a:ext cx="289559" cy="144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</a:rPr>
              <a:t>&lt;=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BD8F729-889C-9CC3-CC99-44FFD75C5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93" y="7173970"/>
            <a:ext cx="10071942" cy="307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C2988D4-D57F-2156-2195-F7227268E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962" y="2337041"/>
            <a:ext cx="10047474" cy="288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6C8DE3C-A074-8881-2D64-8A6C92796E3F}"/>
              </a:ext>
            </a:extLst>
          </p:cNvPr>
          <p:cNvSpPr/>
          <p:nvPr/>
        </p:nvSpPr>
        <p:spPr>
          <a:xfrm>
            <a:off x="1036392" y="-3687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-216310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EFF0F32F-B7D7-AE6D-3678-B8BA2DB1099F}"/>
              </a:ext>
            </a:extLst>
          </p:cNvPr>
          <p:cNvSpPr txBox="1"/>
          <p:nvPr/>
        </p:nvSpPr>
        <p:spPr>
          <a:xfrm>
            <a:off x="958924" y="-5060564"/>
            <a:ext cx="11165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+mj-lt"/>
              </a:rPr>
              <a:t>Insertion dans la </a:t>
            </a:r>
            <a:r>
              <a:rPr lang="fr-FR" sz="2400" dirty="0" err="1">
                <a:solidFill>
                  <a:schemeClr val="bg1"/>
                </a:solidFill>
                <a:latin typeface="+mj-lt"/>
              </a:rPr>
              <a:t>SkipList</a:t>
            </a:r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727EB6-1D54-2520-F891-FA91B324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94" y="3425312"/>
            <a:ext cx="10063296" cy="313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00D6B2C3-C223-CE64-EF2A-E3D6EF8B4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93" y="224530"/>
            <a:ext cx="10071942" cy="307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C3F924C1-8C90-D2B1-4B12-845981F4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962" y="-3271279"/>
            <a:ext cx="10047474" cy="288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3F12F88-84FA-C870-FD5E-D4D3AA34B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93" y="7102818"/>
            <a:ext cx="10063295" cy="313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84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6C8DE3C-A074-8881-2D64-8A6C92796E3F}"/>
              </a:ext>
            </a:extLst>
          </p:cNvPr>
          <p:cNvSpPr/>
          <p:nvPr/>
        </p:nvSpPr>
        <p:spPr>
          <a:xfrm>
            <a:off x="1036392" y="-3687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-216310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EFF0F32F-B7D7-AE6D-3678-B8BA2DB1099F}"/>
              </a:ext>
            </a:extLst>
          </p:cNvPr>
          <p:cNvSpPr txBox="1"/>
          <p:nvPr/>
        </p:nvSpPr>
        <p:spPr>
          <a:xfrm>
            <a:off x="958924" y="-5060564"/>
            <a:ext cx="11165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+mj-lt"/>
              </a:rPr>
              <a:t>Insertion dans la </a:t>
            </a:r>
            <a:r>
              <a:rPr lang="fr-FR" sz="2400" dirty="0" err="1">
                <a:solidFill>
                  <a:schemeClr val="bg1"/>
                </a:solidFill>
                <a:latin typeface="+mj-lt"/>
              </a:rPr>
              <a:t>SkipList</a:t>
            </a:r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0D865D-5B40-68A3-E9D0-40DB182A2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94" y="-3403598"/>
            <a:ext cx="10063298" cy="307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3727EB6-1D54-2520-F891-FA91B324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94" y="249484"/>
            <a:ext cx="10063296" cy="313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8DF95BF-EBC9-883E-5A7C-B4CA9F8E9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93" y="7122686"/>
            <a:ext cx="10063295" cy="32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D1A7AC0-9E96-A5FD-7EA5-29DAFDD23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93" y="3551898"/>
            <a:ext cx="10063295" cy="313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398D5A87-FD99-CA1F-3AF0-800C722AA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93" y="-3494030"/>
            <a:ext cx="10071942" cy="307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127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C53B84F-0672-F952-5276-3E33F5297A32}"/>
              </a:ext>
            </a:extLst>
          </p:cNvPr>
          <p:cNvSpPr/>
          <p:nvPr/>
        </p:nvSpPr>
        <p:spPr>
          <a:xfrm>
            <a:off x="-3282036" y="2106729"/>
            <a:ext cx="4169868" cy="707886"/>
          </a:xfrm>
          <a:prstGeom prst="roundRect">
            <a:avLst/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600" dirty="0"/>
              <a:t>Analyse</a:t>
            </a:r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D7ACAB9-C25A-B486-B15D-97FEFABB9367}"/>
              </a:ext>
            </a:extLst>
          </p:cNvPr>
          <p:cNvSpPr/>
          <p:nvPr/>
        </p:nvSpPr>
        <p:spPr>
          <a:xfrm>
            <a:off x="-3282036" y="1149460"/>
            <a:ext cx="4169868" cy="707886"/>
          </a:xfrm>
          <a:prstGeom prst="roundRect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600" dirty="0"/>
              <a:t>Introduction</a:t>
            </a:r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71D6DB9-35F2-02BC-A14F-068C892591F4}"/>
              </a:ext>
            </a:extLst>
          </p:cNvPr>
          <p:cNvSpPr/>
          <p:nvPr/>
        </p:nvSpPr>
        <p:spPr>
          <a:xfrm>
            <a:off x="-3282036" y="3071370"/>
            <a:ext cx="4169868" cy="707886"/>
          </a:xfrm>
          <a:prstGeom prst="roundRect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600" dirty="0"/>
              <a:t>Réalisation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05DDBC8-EB48-2565-5CBD-320D28B397F0}"/>
              </a:ext>
            </a:extLst>
          </p:cNvPr>
          <p:cNvSpPr/>
          <p:nvPr/>
        </p:nvSpPr>
        <p:spPr>
          <a:xfrm>
            <a:off x="-3282036" y="4036011"/>
            <a:ext cx="4169868" cy="707886"/>
          </a:xfrm>
          <a:prstGeom prst="roundRect">
            <a:avLst/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600" dirty="0"/>
              <a:t>Planning</a:t>
            </a:r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3D0626F-2A69-1BF8-CAE9-B217E9B84D1E}"/>
              </a:ext>
            </a:extLst>
          </p:cNvPr>
          <p:cNvSpPr/>
          <p:nvPr/>
        </p:nvSpPr>
        <p:spPr>
          <a:xfrm>
            <a:off x="-3282036" y="5000652"/>
            <a:ext cx="4169868" cy="707886"/>
          </a:xfrm>
          <a:prstGeom prst="roundRect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600" dirty="0"/>
              <a:t>Conclusion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5702C6D-66FD-F4F6-7D27-8BD08C69750D}"/>
              </a:ext>
            </a:extLst>
          </p:cNvPr>
          <p:cNvSpPr/>
          <p:nvPr/>
        </p:nvSpPr>
        <p:spPr>
          <a:xfrm>
            <a:off x="-3529780" y="0"/>
            <a:ext cx="3126658" cy="6858000"/>
          </a:xfrm>
          <a:prstGeom prst="roundRect">
            <a:avLst>
              <a:gd name="adj" fmla="val 5661"/>
            </a:avLst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29CB888-AFE4-E628-3D35-6AC18E2B1E07}"/>
              </a:ext>
            </a:extLst>
          </p:cNvPr>
          <p:cNvSpPr txBox="1"/>
          <p:nvPr/>
        </p:nvSpPr>
        <p:spPr>
          <a:xfrm>
            <a:off x="-62355" y="2106729"/>
            <a:ext cx="934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A</a:t>
            </a:r>
            <a:endParaRPr lang="fr-FR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93DE7AD-4090-C4C3-C894-B9A3EF63A345}"/>
              </a:ext>
            </a:extLst>
          </p:cNvPr>
          <p:cNvSpPr txBox="1"/>
          <p:nvPr/>
        </p:nvSpPr>
        <p:spPr>
          <a:xfrm>
            <a:off x="-62353" y="3071370"/>
            <a:ext cx="934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R</a:t>
            </a:r>
            <a:endParaRPr lang="fr-FR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D075A24-4196-0557-9CA5-F7845805D759}"/>
              </a:ext>
            </a:extLst>
          </p:cNvPr>
          <p:cNvSpPr txBox="1"/>
          <p:nvPr/>
        </p:nvSpPr>
        <p:spPr>
          <a:xfrm>
            <a:off x="-62352" y="4036011"/>
            <a:ext cx="934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P</a:t>
            </a:r>
            <a:endParaRPr lang="fr-FR" sz="1600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B4CC9D-B5B7-B6CF-C86F-5505A49815F3}"/>
              </a:ext>
            </a:extLst>
          </p:cNvPr>
          <p:cNvSpPr txBox="1"/>
          <p:nvPr/>
        </p:nvSpPr>
        <p:spPr>
          <a:xfrm>
            <a:off x="-62352" y="5000652"/>
            <a:ext cx="934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C</a:t>
            </a:r>
            <a:endParaRPr lang="fr-FR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56F6335-1F9B-9B6A-02EB-745FB9EE33F1}"/>
              </a:ext>
            </a:extLst>
          </p:cNvPr>
          <p:cNvSpPr txBox="1"/>
          <p:nvPr/>
        </p:nvSpPr>
        <p:spPr>
          <a:xfrm>
            <a:off x="-57386" y="1149460"/>
            <a:ext cx="934497" cy="78319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I</a:t>
            </a:r>
            <a:endParaRPr lang="fr-FR" sz="1600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Modèle 3D 17">
                <a:extLst>
                  <a:ext uri="{FF2B5EF4-FFF2-40B4-BE49-F238E27FC236}">
                    <a16:creationId xmlns:a16="http://schemas.microsoft.com/office/drawing/2014/main" id="{57854DEF-0A15-3697-35A3-E713A59A1F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6534521"/>
                  </p:ext>
                </p:extLst>
              </p:nvPr>
            </p:nvGraphicFramePr>
            <p:xfrm>
              <a:off x="7273279" y="-485327"/>
              <a:ext cx="3835222" cy="70137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35222" cy="7013792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66644" ay="-4603560" az="35691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983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èle 3D 17">
                <a:extLst>
                  <a:ext uri="{FF2B5EF4-FFF2-40B4-BE49-F238E27FC236}">
                    <a16:creationId xmlns:a16="http://schemas.microsoft.com/office/drawing/2014/main" id="{57854DEF-0A15-3697-35A3-E713A59A1F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3279" y="-485327"/>
                <a:ext cx="3835222" cy="70137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5249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6C8DE3C-A074-8881-2D64-8A6C92796E3F}"/>
              </a:ext>
            </a:extLst>
          </p:cNvPr>
          <p:cNvSpPr/>
          <p:nvPr/>
        </p:nvSpPr>
        <p:spPr>
          <a:xfrm>
            <a:off x="1036392" y="-3687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-216310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EFF0F32F-B7D7-AE6D-3678-B8BA2DB1099F}"/>
              </a:ext>
            </a:extLst>
          </p:cNvPr>
          <p:cNvSpPr txBox="1"/>
          <p:nvPr/>
        </p:nvSpPr>
        <p:spPr>
          <a:xfrm>
            <a:off x="958924" y="-5060564"/>
            <a:ext cx="11165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+mj-lt"/>
              </a:rPr>
              <a:t>Insertion dans la </a:t>
            </a:r>
            <a:r>
              <a:rPr lang="fr-FR" sz="2400" dirty="0" err="1">
                <a:solidFill>
                  <a:schemeClr val="bg1"/>
                </a:solidFill>
                <a:latin typeface="+mj-lt"/>
              </a:rPr>
              <a:t>SkipList</a:t>
            </a:r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0D865D-5B40-68A3-E9D0-40DB182A2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94" y="-3403598"/>
            <a:ext cx="10063298" cy="307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9ECF156-B17A-F188-103E-F3E9F5CD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94" y="-3462042"/>
            <a:ext cx="10063297" cy="306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3727EB6-1D54-2520-F891-FA91B324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94" y="-3742425"/>
            <a:ext cx="10063296" cy="313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B72D03-C948-7F88-B89B-574A38350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93" y="3504406"/>
            <a:ext cx="10063295" cy="32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3F9BDDD-65EE-9791-45C5-90AA19305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93" y="7187487"/>
            <a:ext cx="10063294" cy="323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B8797C87-3F9E-0B00-C9B2-587FFB0CD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93" y="183858"/>
            <a:ext cx="10063295" cy="313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98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6C8DE3C-A074-8881-2D64-8A6C92796E3F}"/>
              </a:ext>
            </a:extLst>
          </p:cNvPr>
          <p:cNvSpPr/>
          <p:nvPr/>
        </p:nvSpPr>
        <p:spPr>
          <a:xfrm>
            <a:off x="1036392" y="-3687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-216310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EFF0F32F-B7D7-AE6D-3678-B8BA2DB1099F}"/>
              </a:ext>
            </a:extLst>
          </p:cNvPr>
          <p:cNvSpPr txBox="1"/>
          <p:nvPr/>
        </p:nvSpPr>
        <p:spPr>
          <a:xfrm>
            <a:off x="958924" y="-5060564"/>
            <a:ext cx="11165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+mj-lt"/>
              </a:rPr>
              <a:t>Insertion dans la </a:t>
            </a:r>
            <a:r>
              <a:rPr lang="fr-FR" sz="2400" dirty="0" err="1">
                <a:solidFill>
                  <a:schemeClr val="bg1"/>
                </a:solidFill>
                <a:latin typeface="+mj-lt"/>
              </a:rPr>
              <a:t>SkipList</a:t>
            </a:r>
            <a:endParaRPr lang="fr-FR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0D865D-5B40-68A3-E9D0-40DB182A2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94" y="-3403598"/>
            <a:ext cx="10063298" cy="307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9ECF156-B17A-F188-103E-F3E9F5CD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94" y="-3462042"/>
            <a:ext cx="10063297" cy="306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3727EB6-1D54-2520-F891-FA91B324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94" y="-3742425"/>
            <a:ext cx="10063296" cy="313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FB72D03-C948-7F88-B89B-574A38350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93" y="112267"/>
            <a:ext cx="10063295" cy="32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18F4182-2D3A-EC05-F585-8C25CE5F5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93" y="3490547"/>
            <a:ext cx="10063294" cy="323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CF386128-496F-6EA9-246C-1161DA4E2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93" y="-3443262"/>
            <a:ext cx="10063295" cy="313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962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Modèle 3D 21">
                <a:extLst>
                  <a:ext uri="{FF2B5EF4-FFF2-40B4-BE49-F238E27FC236}">
                    <a16:creationId xmlns:a16="http://schemas.microsoft.com/office/drawing/2014/main" id="{92D22DC2-B523-58DC-2027-720C75CF01B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73279" y="-485327"/>
              <a:ext cx="3835222" cy="70137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35222" cy="7013792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66644" ay="-4603560" az="35691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983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Modèle 3D 21">
                <a:extLst>
                  <a:ext uri="{FF2B5EF4-FFF2-40B4-BE49-F238E27FC236}">
                    <a16:creationId xmlns:a16="http://schemas.microsoft.com/office/drawing/2014/main" id="{92D22DC2-B523-58DC-2027-720C75CF01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3279" y="-485327"/>
                <a:ext cx="3835222" cy="7013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Image 23">
            <a:extLst>
              <a:ext uri="{FF2B5EF4-FFF2-40B4-BE49-F238E27FC236}">
                <a16:creationId xmlns:a16="http://schemas.microsoft.com/office/drawing/2014/main" id="{81CE7C58-F791-E74B-D977-666718BC4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072" y="560697"/>
            <a:ext cx="10467950" cy="5729232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6C8DE3C-A074-8881-2D64-8A6C92796E3F}"/>
              </a:ext>
            </a:extLst>
          </p:cNvPr>
          <p:cNvSpPr/>
          <p:nvPr/>
        </p:nvSpPr>
        <p:spPr>
          <a:xfrm>
            <a:off x="1036392" y="-3687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-216310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18" name="Ellipse 17">
            <a:hlinkClick r:id="rId6" action="ppaction://hlinkfile"/>
            <a:extLst>
              <a:ext uri="{FF2B5EF4-FFF2-40B4-BE49-F238E27FC236}">
                <a16:creationId xmlns:a16="http://schemas.microsoft.com/office/drawing/2014/main" id="{F4278F03-EBE5-9C51-D690-2246C4FB8539}"/>
              </a:ext>
            </a:extLst>
          </p:cNvPr>
          <p:cNvSpPr/>
          <p:nvPr/>
        </p:nvSpPr>
        <p:spPr>
          <a:xfrm>
            <a:off x="1661652" y="275303"/>
            <a:ext cx="511277" cy="511277"/>
          </a:xfrm>
          <a:prstGeom prst="ellipse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9" name="Ellipse 18">
            <a:hlinkClick r:id="rId7" action="ppaction://hlinkfile"/>
            <a:extLst>
              <a:ext uri="{FF2B5EF4-FFF2-40B4-BE49-F238E27FC236}">
                <a16:creationId xmlns:a16="http://schemas.microsoft.com/office/drawing/2014/main" id="{D7135B3C-D0E1-3145-1CA3-F80C207C9065}"/>
              </a:ext>
            </a:extLst>
          </p:cNvPr>
          <p:cNvSpPr/>
          <p:nvPr/>
        </p:nvSpPr>
        <p:spPr>
          <a:xfrm>
            <a:off x="11108501" y="301370"/>
            <a:ext cx="511277" cy="511277"/>
          </a:xfrm>
          <a:prstGeom prst="ellipse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082C3CA2-38E9-82D7-1264-FC317741E281}"/>
                  </a:ext>
                </a:extLst>
              </p:cNvPr>
              <p:cNvSpPr/>
              <p:nvPr/>
            </p:nvSpPr>
            <p:spPr>
              <a:xfrm>
                <a:off x="2250295" y="914401"/>
                <a:ext cx="3406101" cy="749877"/>
              </a:xfrm>
              <a:prstGeom prst="roundRect">
                <a:avLst/>
              </a:prstGeom>
              <a:solidFill>
                <a:srgbClr val="F1AA7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Complexité :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2400" dirty="0"/>
                  <a:t>)</a:t>
                </a:r>
              </a:p>
            </p:txBody>
          </p:sp>
        </mc:Choice>
        <mc:Fallback xmlns=""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082C3CA2-38E9-82D7-1264-FC317741E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295" y="914401"/>
                <a:ext cx="3406101" cy="74987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B4A2EABA-2FFE-22BB-7205-41E7B62BCD85}"/>
                  </a:ext>
                </a:extLst>
              </p:cNvPr>
              <p:cNvSpPr/>
              <p:nvPr/>
            </p:nvSpPr>
            <p:spPr>
              <a:xfrm>
                <a:off x="6942919" y="914401"/>
                <a:ext cx="3406101" cy="749877"/>
              </a:xfrm>
              <a:prstGeom prst="roundRect">
                <a:avLst/>
              </a:prstGeom>
              <a:solidFill>
                <a:srgbClr val="F1AA7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Complexité : O(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 i="1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fr-FR" sz="2400" dirty="0"/>
                  <a:t>)</a:t>
                </a:r>
              </a:p>
            </p:txBody>
          </p:sp>
        </mc:Choice>
        <mc:Fallback xmlns=""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B4A2EABA-2FFE-22BB-7205-41E7B62BC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919" y="914401"/>
                <a:ext cx="3406101" cy="749877"/>
              </a:xfrm>
              <a:prstGeom prst="roundRect">
                <a:avLst/>
              </a:prstGeom>
              <a:blipFill>
                <a:blip r:embed="rId9"/>
                <a:stretch>
                  <a:fillRect l="-537" r="-1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hlinkClick r:id="rId10" action="ppaction://hlinksldjump"/>
            <a:extLst>
              <a:ext uri="{FF2B5EF4-FFF2-40B4-BE49-F238E27FC236}">
                <a16:creationId xmlns:a16="http://schemas.microsoft.com/office/drawing/2014/main" id="{1A6E8BCE-8F41-55C7-8F9A-3AEE272CA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06" y="1857346"/>
            <a:ext cx="2609477" cy="461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5714B2-D713-8CB1-29CA-E0E837184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554" y="1857346"/>
            <a:ext cx="4262829" cy="332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74DC57-2B7F-D2F5-0423-96A016BE6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48"/>
          <a:stretch/>
        </p:blipFill>
        <p:spPr bwMode="auto">
          <a:xfrm>
            <a:off x="5558773" y="5354595"/>
            <a:ext cx="6174392" cy="112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9" name="Zoom de diapositive 28">
                <a:extLst>
                  <a:ext uri="{FF2B5EF4-FFF2-40B4-BE49-F238E27FC236}">
                    <a16:creationId xmlns:a16="http://schemas.microsoft.com/office/drawing/2014/main" id="{4A2B03A3-D1CA-7E19-F3E9-8B6DE80333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3606279"/>
                  </p:ext>
                </p:extLst>
              </p:nvPr>
            </p:nvGraphicFramePr>
            <p:xfrm>
              <a:off x="2648606" y="1853658"/>
              <a:ext cx="2579049" cy="4632508"/>
            </p:xfrm>
            <a:graphic>
              <a:graphicData uri="http://schemas.microsoft.com/office/powerpoint/2016/slidezoom">
                <pslz:sldZm>
                  <pslz:sldZmObj sldId="277" cId="2885674689">
                    <pslz:zmPr id="{AB670296-4B99-4D54-8E57-4B09768DE05E}" imageType="cover" transitionDur="100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79049" cy="4632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9" name="Zoom de diapositive 2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A2B03A3-D1CA-7E19-F3E9-8B6DE80333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8606" y="1853658"/>
                <a:ext cx="2579049" cy="46325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1" name="Zoom de diapositive 30">
                <a:extLst>
                  <a:ext uri="{FF2B5EF4-FFF2-40B4-BE49-F238E27FC236}">
                    <a16:creationId xmlns:a16="http://schemas.microsoft.com/office/drawing/2014/main" id="{F9897B3C-31F9-BE3A-739A-C2E17A875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0186952"/>
                  </p:ext>
                </p:extLst>
              </p:nvPr>
            </p:nvGraphicFramePr>
            <p:xfrm>
              <a:off x="5558015" y="5350906"/>
              <a:ext cx="6174392" cy="1128625"/>
            </p:xfrm>
            <a:graphic>
              <a:graphicData uri="http://schemas.microsoft.com/office/powerpoint/2016/slidezoom">
                <pslz:sldZm>
                  <pslz:sldZmObj sldId="278" cId="1310723894">
                    <pslz:zmPr id="{F91D8A00-781F-4E07-869F-D1821927A262}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74392" cy="1128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1" name="Zoom de diapositive 30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F9897B3C-31F9-BE3A-739A-C2E17A875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015" y="5350906"/>
                <a:ext cx="6174392" cy="1128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429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">
            <a:extLst>
              <a:ext uri="{FF2B5EF4-FFF2-40B4-BE49-F238E27FC236}">
                <a16:creationId xmlns:a16="http://schemas.microsoft.com/office/drawing/2014/main" id="{08CB9F71-7D3B-1758-42FC-7B87DE261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06" y="1857346"/>
            <a:ext cx="2609477" cy="461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6C8DE3C-A074-8881-2D64-8A6C92796E3F}"/>
              </a:ext>
            </a:extLst>
          </p:cNvPr>
          <p:cNvSpPr/>
          <p:nvPr/>
        </p:nvSpPr>
        <p:spPr>
          <a:xfrm>
            <a:off x="1036392" y="-3687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19" name="Ellipse 18">
            <a:hlinkClick r:id="rId5" action="ppaction://hlinkfile"/>
            <a:extLst>
              <a:ext uri="{FF2B5EF4-FFF2-40B4-BE49-F238E27FC236}">
                <a16:creationId xmlns:a16="http://schemas.microsoft.com/office/drawing/2014/main" id="{D7135B3C-D0E1-3145-1CA3-F80C207C9065}"/>
              </a:ext>
            </a:extLst>
          </p:cNvPr>
          <p:cNvSpPr/>
          <p:nvPr/>
        </p:nvSpPr>
        <p:spPr>
          <a:xfrm>
            <a:off x="11108501" y="301370"/>
            <a:ext cx="511277" cy="511277"/>
          </a:xfrm>
          <a:prstGeom prst="ellipse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18" name="Ellipse 17">
            <a:hlinkClick r:id="rId6" action="ppaction://hlinkfile"/>
            <a:extLst>
              <a:ext uri="{FF2B5EF4-FFF2-40B4-BE49-F238E27FC236}">
                <a16:creationId xmlns:a16="http://schemas.microsoft.com/office/drawing/2014/main" id="{F4278F03-EBE5-9C51-D690-2246C4FB8539}"/>
              </a:ext>
            </a:extLst>
          </p:cNvPr>
          <p:cNvSpPr/>
          <p:nvPr/>
        </p:nvSpPr>
        <p:spPr>
          <a:xfrm>
            <a:off x="1661652" y="275303"/>
            <a:ext cx="511277" cy="511277"/>
          </a:xfrm>
          <a:prstGeom prst="ellipse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B4A2EABA-2FFE-22BB-7205-41E7B62BCD85}"/>
                  </a:ext>
                </a:extLst>
              </p:cNvPr>
              <p:cNvSpPr/>
              <p:nvPr/>
            </p:nvSpPr>
            <p:spPr>
              <a:xfrm>
                <a:off x="4392949" y="557008"/>
                <a:ext cx="3406101" cy="749877"/>
              </a:xfrm>
              <a:prstGeom prst="roundRect">
                <a:avLst/>
              </a:prstGeom>
              <a:solidFill>
                <a:srgbClr val="F1AA7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Complexité : O(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 i="1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fr-FR" sz="2400" dirty="0"/>
                  <a:t>)</a:t>
                </a:r>
              </a:p>
            </p:txBody>
          </p:sp>
        </mc:Choice>
        <mc:Fallback xmlns=""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B4A2EABA-2FFE-22BB-7205-41E7B62BC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949" y="557008"/>
                <a:ext cx="3406101" cy="749877"/>
              </a:xfrm>
              <a:prstGeom prst="roundRect">
                <a:avLst/>
              </a:prstGeom>
              <a:blipFill>
                <a:blip r:embed="rId7"/>
                <a:stretch>
                  <a:fillRect l="-538" r="-3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035714B2-D713-8CB1-29CA-E0E837184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30" y="1857346"/>
            <a:ext cx="4262829" cy="332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74DC57-2B7F-D2F5-0423-96A016BE6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48"/>
          <a:stretch/>
        </p:blipFill>
        <p:spPr bwMode="auto">
          <a:xfrm>
            <a:off x="1350551" y="5354595"/>
            <a:ext cx="6174392" cy="112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D8CF387-3461-F30F-94D4-A77F009AC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014" y="1712657"/>
            <a:ext cx="57340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ableauOrangeR">
            <a:extLst>
              <a:ext uri="{FF2B5EF4-FFF2-40B4-BE49-F238E27FC236}">
                <a16:creationId xmlns:a16="http://schemas.microsoft.com/office/drawing/2014/main" id="{8D49429A-7FDE-2693-A372-D786B3DBB867}"/>
              </a:ext>
            </a:extLst>
          </p:cNvPr>
          <p:cNvSpPr/>
          <p:nvPr/>
        </p:nvSpPr>
        <p:spPr>
          <a:xfrm>
            <a:off x="-11202544" y="3689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Marque R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-216301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Marque P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Marque C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12B6BD4-5318-E7AF-2BF3-D3B57BE2679F}"/>
              </a:ext>
            </a:extLst>
          </p:cNvPr>
          <p:cNvGrpSpPr/>
          <p:nvPr/>
        </p:nvGrpSpPr>
        <p:grpSpPr>
          <a:xfrm>
            <a:off x="-10284257" y="0"/>
            <a:ext cx="9381959" cy="6854311"/>
            <a:chOff x="2060015" y="194798"/>
            <a:chExt cx="9118655" cy="6453652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182DD0EB-7EDC-B2FB-18FD-148796115DE6}"/>
                </a:ext>
              </a:extLst>
            </p:cNvPr>
            <p:cNvSpPr/>
            <p:nvPr/>
          </p:nvSpPr>
          <p:spPr>
            <a:xfrm>
              <a:off x="2060015" y="194798"/>
              <a:ext cx="9118655" cy="6453652"/>
            </a:xfrm>
            <a:prstGeom prst="roundRect">
              <a:avLst>
                <a:gd name="adj" fmla="val 6312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4E0574A-D1F8-3DCA-0B24-B27F1367F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6259" y="202174"/>
              <a:ext cx="6410325" cy="6438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9" name="Zoom de diapositive 28">
                <a:extLst>
                  <a:ext uri="{FF2B5EF4-FFF2-40B4-BE49-F238E27FC236}">
                    <a16:creationId xmlns:a16="http://schemas.microsoft.com/office/drawing/2014/main" id="{1790E8CD-E7A5-F097-01AA-FD423D4BD0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649969"/>
                  </p:ext>
                </p:extLst>
              </p:nvPr>
            </p:nvGraphicFramePr>
            <p:xfrm>
              <a:off x="5956706" y="1710813"/>
              <a:ext cx="5734050" cy="3429712"/>
            </p:xfrm>
            <a:graphic>
              <a:graphicData uri="http://schemas.microsoft.com/office/powerpoint/2016/slidezoom">
                <pslz:sldZm>
                  <pslz:sldZmObj sldId="276" cId="1909756275">
                    <pslz:zmPr id="{249B13EF-AE24-48CE-842B-49A301302328}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34050" cy="34297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9" name="Zoom de diapositive 28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1790E8CD-E7A5-F097-01AA-FD423D4BD0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6706" y="1710813"/>
                <a:ext cx="5734050" cy="342971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0" name="Zoom de diapositive 29">
                <a:extLst>
                  <a:ext uri="{FF2B5EF4-FFF2-40B4-BE49-F238E27FC236}">
                    <a16:creationId xmlns:a16="http://schemas.microsoft.com/office/drawing/2014/main" id="{65615E48-DD4F-2035-772E-E097E6296A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1737110"/>
                  </p:ext>
                </p:extLst>
              </p:nvPr>
            </p:nvGraphicFramePr>
            <p:xfrm>
              <a:off x="1350551" y="5347635"/>
              <a:ext cx="6174392" cy="1128625"/>
            </p:xfrm>
            <a:graphic>
              <a:graphicData uri="http://schemas.microsoft.com/office/powerpoint/2016/slidezoom">
                <pslz:sldZm>
                  <pslz:sldZmObj sldId="278" cId="1310723894">
                    <pslz:zmPr id="{F91D8A00-781F-4E07-869F-D1821927A262}" imageType="cover" transitionDur="100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74392" cy="1128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0" name="Zoom de diapositive 29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65615E48-DD4F-2035-772E-E097E6296A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0551" y="5347635"/>
                <a:ext cx="6174392" cy="1128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030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">
            <a:extLst>
              <a:ext uri="{FF2B5EF4-FFF2-40B4-BE49-F238E27FC236}">
                <a16:creationId xmlns:a16="http://schemas.microsoft.com/office/drawing/2014/main" id="{08CB9F71-7D3B-1758-42FC-7B87DE261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06" y="1857346"/>
            <a:ext cx="2609477" cy="461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6C8DE3C-A074-8881-2D64-8A6C92796E3F}"/>
              </a:ext>
            </a:extLst>
          </p:cNvPr>
          <p:cNvSpPr/>
          <p:nvPr/>
        </p:nvSpPr>
        <p:spPr>
          <a:xfrm>
            <a:off x="1036392" y="-3687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19" name="Ellipse 18">
            <a:hlinkClick r:id="rId5" action="ppaction://hlinkfile"/>
            <a:extLst>
              <a:ext uri="{FF2B5EF4-FFF2-40B4-BE49-F238E27FC236}">
                <a16:creationId xmlns:a16="http://schemas.microsoft.com/office/drawing/2014/main" id="{D7135B3C-D0E1-3145-1CA3-F80C207C9065}"/>
              </a:ext>
            </a:extLst>
          </p:cNvPr>
          <p:cNvSpPr/>
          <p:nvPr/>
        </p:nvSpPr>
        <p:spPr>
          <a:xfrm>
            <a:off x="11108501" y="301370"/>
            <a:ext cx="511277" cy="511277"/>
          </a:xfrm>
          <a:prstGeom prst="ellipse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18" name="Ellipse 17">
            <a:hlinkClick r:id="rId6" action="ppaction://hlinkfile"/>
            <a:extLst>
              <a:ext uri="{FF2B5EF4-FFF2-40B4-BE49-F238E27FC236}">
                <a16:creationId xmlns:a16="http://schemas.microsoft.com/office/drawing/2014/main" id="{F4278F03-EBE5-9C51-D690-2246C4FB8539}"/>
              </a:ext>
            </a:extLst>
          </p:cNvPr>
          <p:cNvSpPr/>
          <p:nvPr/>
        </p:nvSpPr>
        <p:spPr>
          <a:xfrm>
            <a:off x="1661652" y="275303"/>
            <a:ext cx="511277" cy="511277"/>
          </a:xfrm>
          <a:prstGeom prst="ellipse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B4A2EABA-2FFE-22BB-7205-41E7B62BCD85}"/>
                  </a:ext>
                </a:extLst>
              </p:cNvPr>
              <p:cNvSpPr/>
              <p:nvPr/>
            </p:nvSpPr>
            <p:spPr>
              <a:xfrm>
                <a:off x="4392949" y="557008"/>
                <a:ext cx="3406101" cy="749877"/>
              </a:xfrm>
              <a:prstGeom prst="roundRect">
                <a:avLst/>
              </a:prstGeom>
              <a:solidFill>
                <a:srgbClr val="F1AA7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Complexité : O(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 i="1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fr-FR" sz="2400" dirty="0"/>
                  <a:t>)</a:t>
                </a:r>
              </a:p>
            </p:txBody>
          </p:sp>
        </mc:Choice>
        <mc:Fallback xmlns=""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B4A2EABA-2FFE-22BB-7205-41E7B62BC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949" y="557008"/>
                <a:ext cx="3406101" cy="749877"/>
              </a:xfrm>
              <a:prstGeom prst="roundRect">
                <a:avLst/>
              </a:prstGeom>
              <a:blipFill>
                <a:blip r:embed="rId7"/>
                <a:stretch>
                  <a:fillRect l="-538" r="-3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035714B2-D713-8CB1-29CA-E0E837184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30" y="1857346"/>
            <a:ext cx="4262829" cy="332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74DC57-2B7F-D2F5-0423-96A016BE6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48"/>
          <a:stretch/>
        </p:blipFill>
        <p:spPr bwMode="auto">
          <a:xfrm>
            <a:off x="1350551" y="5354595"/>
            <a:ext cx="6174392" cy="112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D8CF387-3461-F30F-94D4-A77F009AC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014" y="1712657"/>
            <a:ext cx="57340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ableauOrangeR">
            <a:extLst>
              <a:ext uri="{FF2B5EF4-FFF2-40B4-BE49-F238E27FC236}">
                <a16:creationId xmlns:a16="http://schemas.microsoft.com/office/drawing/2014/main" id="{8D49429A-7FDE-2693-A372-D786B3DBB867}"/>
              </a:ext>
            </a:extLst>
          </p:cNvPr>
          <p:cNvSpPr/>
          <p:nvPr/>
        </p:nvSpPr>
        <p:spPr>
          <a:xfrm>
            <a:off x="1028727" y="-3687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Marque R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12022644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Marque P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Marque C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D1C1A34-A7BA-24A9-D237-A3685F71E7A8}"/>
              </a:ext>
            </a:extLst>
          </p:cNvPr>
          <p:cNvGrpSpPr/>
          <p:nvPr/>
        </p:nvGrpSpPr>
        <p:grpSpPr>
          <a:xfrm>
            <a:off x="1763775" y="0"/>
            <a:ext cx="9381959" cy="6854311"/>
            <a:chOff x="2060015" y="194798"/>
            <a:chExt cx="9118655" cy="6453652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DFC4AD26-CA34-A06A-8B5E-BDD7DAFD3889}"/>
                </a:ext>
              </a:extLst>
            </p:cNvPr>
            <p:cNvSpPr/>
            <p:nvPr/>
          </p:nvSpPr>
          <p:spPr>
            <a:xfrm>
              <a:off x="2060015" y="194798"/>
              <a:ext cx="9118655" cy="6453652"/>
            </a:xfrm>
            <a:prstGeom prst="roundRect">
              <a:avLst>
                <a:gd name="adj" fmla="val 6312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BD8A3E38-218E-359C-A6F8-D2725F0064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6259" y="202174"/>
              <a:ext cx="6410325" cy="6438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1108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">
            <a:extLst>
              <a:ext uri="{FF2B5EF4-FFF2-40B4-BE49-F238E27FC236}">
                <a16:creationId xmlns:a16="http://schemas.microsoft.com/office/drawing/2014/main" id="{08CB9F71-7D3B-1758-42FC-7B87DE261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06" y="1857346"/>
            <a:ext cx="2609477" cy="461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Marque I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4" name="Marque A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0" name="tableauOrangeR">
            <a:extLst>
              <a:ext uri="{FF2B5EF4-FFF2-40B4-BE49-F238E27FC236}">
                <a16:creationId xmlns:a16="http://schemas.microsoft.com/office/drawing/2014/main" id="{8D49429A-7FDE-2693-A372-D786B3DBB867}"/>
              </a:ext>
            </a:extLst>
          </p:cNvPr>
          <p:cNvSpPr/>
          <p:nvPr/>
        </p:nvSpPr>
        <p:spPr>
          <a:xfrm>
            <a:off x="1028727" y="-3687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Marque R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12022644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Marque P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Marque C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13" name="Difficultés rencontrées">
            <a:extLst>
              <a:ext uri="{FF2B5EF4-FFF2-40B4-BE49-F238E27FC236}">
                <a16:creationId xmlns:a16="http://schemas.microsoft.com/office/drawing/2014/main" id="{258A4294-61C9-C047-7A26-2A695FBE93B6}"/>
              </a:ext>
            </a:extLst>
          </p:cNvPr>
          <p:cNvSpPr txBox="1"/>
          <p:nvPr/>
        </p:nvSpPr>
        <p:spPr>
          <a:xfrm>
            <a:off x="2761079" y="280498"/>
            <a:ext cx="776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Difficultés rencontrées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FDB9A2BB-0077-C0AC-A2A8-A9D6BCD5E030}"/>
              </a:ext>
            </a:extLst>
          </p:cNvPr>
          <p:cNvSpPr/>
          <p:nvPr/>
        </p:nvSpPr>
        <p:spPr>
          <a:xfrm>
            <a:off x="1901084" y="1780741"/>
            <a:ext cx="4392014" cy="442287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4BDC4F95-82E1-1C65-27E6-88CD4B5926BB}"/>
              </a:ext>
            </a:extLst>
          </p:cNvPr>
          <p:cNvSpPr/>
          <p:nvPr/>
        </p:nvSpPr>
        <p:spPr>
          <a:xfrm>
            <a:off x="6933030" y="1777315"/>
            <a:ext cx="4392014" cy="442287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016DE44B-AD75-C5D4-EA13-7C2A28929CC4}"/>
              </a:ext>
            </a:extLst>
          </p:cNvPr>
          <p:cNvSpPr/>
          <p:nvPr/>
        </p:nvSpPr>
        <p:spPr>
          <a:xfrm>
            <a:off x="3159524" y="1275029"/>
            <a:ext cx="1587639" cy="1587639"/>
          </a:xfrm>
          <a:prstGeom prst="ellipse">
            <a:avLst/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5175E845-F0BD-DF09-5C63-292FD5767700}"/>
              </a:ext>
            </a:extLst>
          </p:cNvPr>
          <p:cNvSpPr/>
          <p:nvPr/>
        </p:nvSpPr>
        <p:spPr>
          <a:xfrm>
            <a:off x="8335681" y="1275029"/>
            <a:ext cx="1587639" cy="1587639"/>
          </a:xfrm>
          <a:prstGeom prst="ellipse">
            <a:avLst/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Graphique 31" descr="Nuage de points contour">
            <a:extLst>
              <a:ext uri="{FF2B5EF4-FFF2-40B4-BE49-F238E27FC236}">
                <a16:creationId xmlns:a16="http://schemas.microsoft.com/office/drawing/2014/main" id="{E5BAD9CC-AE1C-7BA4-A40D-F7B8DA01E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71837" y="1611648"/>
            <a:ext cx="914400" cy="914400"/>
          </a:xfrm>
          <a:prstGeom prst="rect">
            <a:avLst/>
          </a:prstGeom>
        </p:spPr>
      </p:pic>
      <p:pic>
        <p:nvPicPr>
          <p:cNvPr id="34" name="Graphique 33" descr="Flux de travail contour">
            <a:extLst>
              <a:ext uri="{FF2B5EF4-FFF2-40B4-BE49-F238E27FC236}">
                <a16:creationId xmlns:a16="http://schemas.microsoft.com/office/drawing/2014/main" id="{465CDEFD-A80C-FBCC-4ED9-FD8906E04E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96143" y="1611648"/>
            <a:ext cx="914400" cy="91440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BAAFED86-47D9-2080-C867-A9616A703B26}"/>
              </a:ext>
            </a:extLst>
          </p:cNvPr>
          <p:cNvSpPr txBox="1"/>
          <p:nvPr/>
        </p:nvSpPr>
        <p:spPr>
          <a:xfrm>
            <a:off x="2407844" y="3197853"/>
            <a:ext cx="3378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Efficacité et rapidité du remplissage de données.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10min – 1h30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6C1B1CA-DD14-E6E8-9CE1-250237DBDF12}"/>
              </a:ext>
            </a:extLst>
          </p:cNvPr>
          <p:cNvSpPr txBox="1"/>
          <p:nvPr/>
        </p:nvSpPr>
        <p:spPr>
          <a:xfrm>
            <a:off x="2407844" y="4499236"/>
            <a:ext cx="3378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rgbClr val="E2874F"/>
                </a:solidFill>
              </a:rPr>
              <a:t>Résolution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err="1"/>
              <a:t>SkipList</a:t>
            </a:r>
            <a:r>
              <a:rPr lang="fr-FR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Ms – 1min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07E3D14-D630-5BA6-24C4-98297737D701}"/>
              </a:ext>
            </a:extLst>
          </p:cNvPr>
          <p:cNvSpPr txBox="1"/>
          <p:nvPr/>
        </p:nvSpPr>
        <p:spPr>
          <a:xfrm>
            <a:off x="7439790" y="3527087"/>
            <a:ext cx="3378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Imprécision des coordonnées des points dans le plan 3D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Identification d’un même point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D0D420A-6436-F67C-BC86-248CFF8B5370}"/>
              </a:ext>
            </a:extLst>
          </p:cNvPr>
          <p:cNvSpPr/>
          <p:nvPr/>
        </p:nvSpPr>
        <p:spPr>
          <a:xfrm>
            <a:off x="-11203643" y="3687"/>
            <a:ext cx="11176195" cy="6860674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4D42D4-32F1-B336-A9C6-E0E2DE8F46A2}"/>
              </a:ext>
            </a:extLst>
          </p:cNvPr>
          <p:cNvSpPr/>
          <p:nvPr/>
        </p:nvSpPr>
        <p:spPr>
          <a:xfrm>
            <a:off x="-8211835" y="1679806"/>
            <a:ext cx="2459952" cy="4765526"/>
          </a:xfrm>
          <a:prstGeom prst="rect">
            <a:avLst/>
          </a:prstGeom>
          <a:solidFill>
            <a:srgbClr val="D8B1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DDE81F-4650-E7C9-B883-A238AA9FB071}"/>
              </a:ext>
            </a:extLst>
          </p:cNvPr>
          <p:cNvSpPr/>
          <p:nvPr/>
        </p:nvSpPr>
        <p:spPr>
          <a:xfrm>
            <a:off x="-5420473" y="1679806"/>
            <a:ext cx="2459952" cy="4765526"/>
          </a:xfrm>
          <a:prstGeom prst="rect">
            <a:avLst/>
          </a:prstGeom>
          <a:solidFill>
            <a:srgbClr val="DD6C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4A8CA1-2172-4B56-EF04-B68A5D8FF2D5}"/>
              </a:ext>
            </a:extLst>
          </p:cNvPr>
          <p:cNvSpPr/>
          <p:nvPr/>
        </p:nvSpPr>
        <p:spPr>
          <a:xfrm>
            <a:off x="-2627069" y="1679806"/>
            <a:ext cx="2459952" cy="4765526"/>
          </a:xfrm>
          <a:prstGeom prst="rect">
            <a:avLst/>
          </a:prstGeom>
          <a:solidFill>
            <a:srgbClr val="9487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2809322-8954-3A4F-A578-D5BD7AEBF809}"/>
              </a:ext>
            </a:extLst>
          </p:cNvPr>
          <p:cNvSpPr/>
          <p:nvPr/>
        </p:nvSpPr>
        <p:spPr>
          <a:xfrm>
            <a:off x="-11005239" y="1679806"/>
            <a:ext cx="2459952" cy="4765526"/>
          </a:xfrm>
          <a:prstGeom prst="rect">
            <a:avLst/>
          </a:prstGeom>
          <a:solidFill>
            <a:srgbClr val="E28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4FEC9F69-5070-E21D-CD12-C43B29547FBD}"/>
              </a:ext>
            </a:extLst>
          </p:cNvPr>
          <p:cNvSpPr/>
          <p:nvPr/>
        </p:nvSpPr>
        <p:spPr>
          <a:xfrm>
            <a:off x="-10769702" y="440431"/>
            <a:ext cx="1980000" cy="1980000"/>
          </a:xfrm>
          <a:prstGeom prst="ellipse">
            <a:avLst/>
          </a:prstGeom>
          <a:solidFill>
            <a:srgbClr val="E2874F"/>
          </a:solidFill>
          <a:ln w="76200">
            <a:solidFill>
              <a:srgbClr val="ACA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0F59C850-AF54-935B-C08A-714A53A900B0}"/>
              </a:ext>
            </a:extLst>
          </p:cNvPr>
          <p:cNvSpPr/>
          <p:nvPr/>
        </p:nvSpPr>
        <p:spPr>
          <a:xfrm>
            <a:off x="-10573522" y="636611"/>
            <a:ext cx="1587639" cy="1587639"/>
          </a:xfrm>
          <a:prstGeom prst="ellipse">
            <a:avLst/>
          </a:prstGeom>
          <a:solidFill>
            <a:srgbClr val="ECECEC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E01DEB63-72CD-0A84-3E04-04F24BF39D6A}"/>
              </a:ext>
            </a:extLst>
          </p:cNvPr>
          <p:cNvSpPr/>
          <p:nvPr/>
        </p:nvSpPr>
        <p:spPr>
          <a:xfrm>
            <a:off x="-7955445" y="445594"/>
            <a:ext cx="1980000" cy="1980000"/>
          </a:xfrm>
          <a:prstGeom prst="ellipse">
            <a:avLst/>
          </a:prstGeom>
          <a:solidFill>
            <a:srgbClr val="D8B134"/>
          </a:solidFill>
          <a:ln w="76200">
            <a:solidFill>
              <a:srgbClr val="ACA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61B25114-B909-919B-8BB2-02E295177C4F}"/>
              </a:ext>
            </a:extLst>
          </p:cNvPr>
          <p:cNvSpPr/>
          <p:nvPr/>
        </p:nvSpPr>
        <p:spPr>
          <a:xfrm>
            <a:off x="-7757548" y="632078"/>
            <a:ext cx="1587639" cy="1587639"/>
          </a:xfrm>
          <a:prstGeom prst="ellipse">
            <a:avLst/>
          </a:prstGeom>
          <a:solidFill>
            <a:srgbClr val="ECECEC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84B44518-D323-9D98-8348-201081A9299F}"/>
              </a:ext>
            </a:extLst>
          </p:cNvPr>
          <p:cNvSpPr/>
          <p:nvPr/>
        </p:nvSpPr>
        <p:spPr>
          <a:xfrm>
            <a:off x="-5180497" y="435897"/>
            <a:ext cx="1980000" cy="1980000"/>
          </a:xfrm>
          <a:prstGeom prst="ellipse">
            <a:avLst/>
          </a:prstGeom>
          <a:solidFill>
            <a:srgbClr val="DD6C55"/>
          </a:solidFill>
          <a:ln w="76200">
            <a:solidFill>
              <a:srgbClr val="ACA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82AE7DA3-D9F8-8DE8-75AD-5F89AE16AC9A}"/>
              </a:ext>
            </a:extLst>
          </p:cNvPr>
          <p:cNvSpPr/>
          <p:nvPr/>
        </p:nvSpPr>
        <p:spPr>
          <a:xfrm>
            <a:off x="-4984317" y="632077"/>
            <a:ext cx="1587639" cy="1587639"/>
          </a:xfrm>
          <a:prstGeom prst="ellipse">
            <a:avLst/>
          </a:prstGeom>
          <a:solidFill>
            <a:srgbClr val="ECECEC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AA4A2457-8D1B-BD84-441C-D4032A931F06}"/>
              </a:ext>
            </a:extLst>
          </p:cNvPr>
          <p:cNvSpPr/>
          <p:nvPr/>
        </p:nvSpPr>
        <p:spPr>
          <a:xfrm>
            <a:off x="-2375844" y="437054"/>
            <a:ext cx="1980000" cy="1980000"/>
          </a:xfrm>
          <a:prstGeom prst="ellipse">
            <a:avLst/>
          </a:prstGeom>
          <a:solidFill>
            <a:srgbClr val="948774"/>
          </a:solidFill>
          <a:ln w="76200">
            <a:solidFill>
              <a:srgbClr val="ACA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C1B32C-D339-4310-A165-6C0D56BBA158}"/>
              </a:ext>
            </a:extLst>
          </p:cNvPr>
          <p:cNvSpPr/>
          <p:nvPr/>
        </p:nvSpPr>
        <p:spPr>
          <a:xfrm>
            <a:off x="-2179664" y="641774"/>
            <a:ext cx="1587639" cy="1587639"/>
          </a:xfrm>
          <a:prstGeom prst="ellipse">
            <a:avLst/>
          </a:prstGeom>
          <a:solidFill>
            <a:srgbClr val="ECECEC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F8BC8524-CDF0-B1C8-EF56-09575A431EBB}"/>
              </a:ext>
            </a:extLst>
          </p:cNvPr>
          <p:cNvSpPr txBox="1"/>
          <p:nvPr/>
        </p:nvSpPr>
        <p:spPr>
          <a:xfrm>
            <a:off x="-10426353" y="887287"/>
            <a:ext cx="12934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Brush Script MT" panose="03060802040406070304" pitchFamily="66" charset="0"/>
              </a:rPr>
              <a:t>S</a:t>
            </a:r>
          </a:p>
          <a:p>
            <a:pPr algn="ctr"/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Solène</a:t>
            </a:r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DECE95D-242F-94EF-BFF3-11CD6D0E7E0F}"/>
              </a:ext>
            </a:extLst>
          </p:cNvPr>
          <p:cNvSpPr txBox="1"/>
          <p:nvPr/>
        </p:nvSpPr>
        <p:spPr>
          <a:xfrm>
            <a:off x="-7617553" y="896984"/>
            <a:ext cx="12934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Brush Script MT" panose="03060802040406070304" pitchFamily="66" charset="0"/>
              </a:rPr>
              <a:t>T</a:t>
            </a:r>
          </a:p>
          <a:p>
            <a:pPr algn="ctr"/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Tanguy</a:t>
            </a:r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15335205-9FBF-AA37-B86C-055FAF65EA61}"/>
              </a:ext>
            </a:extLst>
          </p:cNvPr>
          <p:cNvSpPr txBox="1"/>
          <p:nvPr/>
        </p:nvSpPr>
        <p:spPr>
          <a:xfrm>
            <a:off x="-4834331" y="887287"/>
            <a:ext cx="12934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Brush Script MT" panose="03060802040406070304" pitchFamily="66" charset="0"/>
              </a:rPr>
              <a:t>X</a:t>
            </a:r>
          </a:p>
          <a:p>
            <a:pPr algn="ctr"/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Xin</a:t>
            </a:r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EBD0433-774C-ED59-8C2A-F9CA8FBC151E}"/>
              </a:ext>
            </a:extLst>
          </p:cNvPr>
          <p:cNvSpPr txBox="1"/>
          <p:nvPr/>
        </p:nvSpPr>
        <p:spPr>
          <a:xfrm>
            <a:off x="-2043840" y="896984"/>
            <a:ext cx="12934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Brush Script MT" panose="03060802040406070304" pitchFamily="66" charset="0"/>
              </a:rPr>
              <a:t>L</a:t>
            </a:r>
          </a:p>
          <a:p>
            <a:pPr algn="ctr"/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Lucie</a:t>
            </a:r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DDC5A58-A4A6-2E51-C8D7-1340A12A887D}"/>
              </a:ext>
            </a:extLst>
          </p:cNvPr>
          <p:cNvSpPr txBox="1"/>
          <p:nvPr/>
        </p:nvSpPr>
        <p:spPr>
          <a:xfrm>
            <a:off x="-11012050" y="2777459"/>
            <a:ext cx="2455544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Ecran de chargement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Nombre de faces adjacentes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changement de texture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Reflets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Recherches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Calcul de complexité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2501AC2-E485-F365-16FA-0BB3AFD0A556}"/>
              </a:ext>
            </a:extLst>
          </p:cNvPr>
          <p:cNvSpPr txBox="1"/>
          <p:nvPr/>
        </p:nvSpPr>
        <p:spPr>
          <a:xfrm>
            <a:off x="-8205025" y="2513316"/>
            <a:ext cx="26326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Algorithme remplissage des données</a:t>
            </a:r>
            <a:br>
              <a:rPr lang="fr-FR" dirty="0"/>
            </a:b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Détection des problèmes</a:t>
            </a:r>
            <a:br>
              <a:rPr lang="fr-FR" dirty="0"/>
            </a:b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Efficacité du programme</a:t>
            </a:r>
            <a:br>
              <a:rPr lang="fr-FR" dirty="0"/>
            </a:b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Exportation</a:t>
            </a:r>
            <a:br>
              <a:rPr lang="fr-FR" dirty="0"/>
            </a:b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Communication des erreurs 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02E9D7E3-37C5-5515-B306-6513E49BDC6C}"/>
              </a:ext>
            </a:extLst>
          </p:cNvPr>
          <p:cNvSpPr txBox="1"/>
          <p:nvPr/>
        </p:nvSpPr>
        <p:spPr>
          <a:xfrm>
            <a:off x="-5420473" y="2530078"/>
            <a:ext cx="2492771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Import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Visualisation &amp; repère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Structure de données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Anti-aliasing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Détection des problèmes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Vue d’origine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Orientation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5A6A3A7-0920-A805-0067-CA7026B44EF3}"/>
              </a:ext>
            </a:extLst>
          </p:cNvPr>
          <p:cNvSpPr txBox="1"/>
          <p:nvPr/>
        </p:nvSpPr>
        <p:spPr>
          <a:xfrm>
            <a:off x="-2624323" y="2530078"/>
            <a:ext cx="2492771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Structure &amp; remplissage de données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Design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Coordonnées d’un point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Générer un point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Calcul de complexité </a:t>
            </a:r>
          </a:p>
        </p:txBody>
      </p:sp>
    </p:spTree>
    <p:extLst>
      <p:ext uri="{BB962C8B-B14F-4D97-AF65-F5344CB8AC3E}">
        <p14:creationId xmlns:p14="http://schemas.microsoft.com/office/powerpoint/2010/main" val="1104783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">
            <a:extLst>
              <a:ext uri="{FF2B5EF4-FFF2-40B4-BE49-F238E27FC236}">
                <a16:creationId xmlns:a16="http://schemas.microsoft.com/office/drawing/2014/main" id="{08CB9F71-7D3B-1758-42FC-7B87DE261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06" y="1857346"/>
            <a:ext cx="2609477" cy="461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Marque I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4" name="Marque A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0" name="tableauOrangeR">
            <a:extLst>
              <a:ext uri="{FF2B5EF4-FFF2-40B4-BE49-F238E27FC236}">
                <a16:creationId xmlns:a16="http://schemas.microsoft.com/office/drawing/2014/main" id="{8D49429A-7FDE-2693-A372-D786B3DBB867}"/>
              </a:ext>
            </a:extLst>
          </p:cNvPr>
          <p:cNvSpPr/>
          <p:nvPr/>
        </p:nvSpPr>
        <p:spPr>
          <a:xfrm>
            <a:off x="1028727" y="-3687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Marque R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12022644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Marque P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12042723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Marque C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13" name="Difficultés rencontrées" hidden="1">
            <a:extLst>
              <a:ext uri="{FF2B5EF4-FFF2-40B4-BE49-F238E27FC236}">
                <a16:creationId xmlns:a16="http://schemas.microsoft.com/office/drawing/2014/main" id="{258A4294-61C9-C047-7A26-2A695FBE93B6}"/>
              </a:ext>
            </a:extLst>
          </p:cNvPr>
          <p:cNvSpPr txBox="1"/>
          <p:nvPr/>
        </p:nvSpPr>
        <p:spPr>
          <a:xfrm>
            <a:off x="2761079" y="280498"/>
            <a:ext cx="776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Difficultés rencontrées</a:t>
            </a:r>
          </a:p>
        </p:txBody>
      </p:sp>
      <p:sp>
        <p:nvSpPr>
          <p:cNvPr id="27" name="Rectangle : coins arrondis 26" hidden="1">
            <a:extLst>
              <a:ext uri="{FF2B5EF4-FFF2-40B4-BE49-F238E27FC236}">
                <a16:creationId xmlns:a16="http://schemas.microsoft.com/office/drawing/2014/main" id="{FDB9A2BB-0077-C0AC-A2A8-A9D6BCD5E030}"/>
              </a:ext>
            </a:extLst>
          </p:cNvPr>
          <p:cNvSpPr/>
          <p:nvPr/>
        </p:nvSpPr>
        <p:spPr>
          <a:xfrm>
            <a:off x="1901084" y="1780741"/>
            <a:ext cx="4392014" cy="442287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 hidden="1">
            <a:extLst>
              <a:ext uri="{FF2B5EF4-FFF2-40B4-BE49-F238E27FC236}">
                <a16:creationId xmlns:a16="http://schemas.microsoft.com/office/drawing/2014/main" id="{4BDC4F95-82E1-1C65-27E6-88CD4B5926BB}"/>
              </a:ext>
            </a:extLst>
          </p:cNvPr>
          <p:cNvSpPr/>
          <p:nvPr/>
        </p:nvSpPr>
        <p:spPr>
          <a:xfrm>
            <a:off x="6933030" y="1777315"/>
            <a:ext cx="4392014" cy="4422874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 hidden="1">
            <a:extLst>
              <a:ext uri="{FF2B5EF4-FFF2-40B4-BE49-F238E27FC236}">
                <a16:creationId xmlns:a16="http://schemas.microsoft.com/office/drawing/2014/main" id="{016DE44B-AD75-C5D4-EA13-7C2A28929CC4}"/>
              </a:ext>
            </a:extLst>
          </p:cNvPr>
          <p:cNvSpPr/>
          <p:nvPr/>
        </p:nvSpPr>
        <p:spPr>
          <a:xfrm>
            <a:off x="3159524" y="1275029"/>
            <a:ext cx="1587639" cy="1587639"/>
          </a:xfrm>
          <a:prstGeom prst="ellipse">
            <a:avLst/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 hidden="1">
            <a:extLst>
              <a:ext uri="{FF2B5EF4-FFF2-40B4-BE49-F238E27FC236}">
                <a16:creationId xmlns:a16="http://schemas.microsoft.com/office/drawing/2014/main" id="{5175E845-F0BD-DF09-5C63-292FD5767700}"/>
              </a:ext>
            </a:extLst>
          </p:cNvPr>
          <p:cNvSpPr/>
          <p:nvPr/>
        </p:nvSpPr>
        <p:spPr>
          <a:xfrm>
            <a:off x="8335681" y="1275029"/>
            <a:ext cx="1587639" cy="1587639"/>
          </a:xfrm>
          <a:prstGeom prst="ellipse">
            <a:avLst/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Graphique 31" descr="Nuage de points contour" hidden="1">
            <a:extLst>
              <a:ext uri="{FF2B5EF4-FFF2-40B4-BE49-F238E27FC236}">
                <a16:creationId xmlns:a16="http://schemas.microsoft.com/office/drawing/2014/main" id="{E5BAD9CC-AE1C-7BA4-A40D-F7B8DA01E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71837" y="1611648"/>
            <a:ext cx="914400" cy="914400"/>
          </a:xfrm>
          <a:prstGeom prst="rect">
            <a:avLst/>
          </a:prstGeom>
        </p:spPr>
      </p:pic>
      <p:pic>
        <p:nvPicPr>
          <p:cNvPr id="34" name="Graphique 33" descr="Flux de travail contour" hidden="1">
            <a:extLst>
              <a:ext uri="{FF2B5EF4-FFF2-40B4-BE49-F238E27FC236}">
                <a16:creationId xmlns:a16="http://schemas.microsoft.com/office/drawing/2014/main" id="{465CDEFD-A80C-FBCC-4ED9-FD8906E04E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96143" y="1611648"/>
            <a:ext cx="914400" cy="914400"/>
          </a:xfrm>
          <a:prstGeom prst="rect">
            <a:avLst/>
          </a:prstGeom>
        </p:spPr>
      </p:pic>
      <p:sp>
        <p:nvSpPr>
          <p:cNvPr id="35" name="ZoneTexte 34" hidden="1">
            <a:extLst>
              <a:ext uri="{FF2B5EF4-FFF2-40B4-BE49-F238E27FC236}">
                <a16:creationId xmlns:a16="http://schemas.microsoft.com/office/drawing/2014/main" id="{BAAFED86-47D9-2080-C867-A9616A703B26}"/>
              </a:ext>
            </a:extLst>
          </p:cNvPr>
          <p:cNvSpPr txBox="1"/>
          <p:nvPr/>
        </p:nvSpPr>
        <p:spPr>
          <a:xfrm>
            <a:off x="2407844" y="3197853"/>
            <a:ext cx="3378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Efficacité et rapidité du remplissage de données.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10min – 1h30</a:t>
            </a:r>
          </a:p>
        </p:txBody>
      </p:sp>
      <p:sp>
        <p:nvSpPr>
          <p:cNvPr id="36" name="ZoneTexte 35" hidden="1">
            <a:extLst>
              <a:ext uri="{FF2B5EF4-FFF2-40B4-BE49-F238E27FC236}">
                <a16:creationId xmlns:a16="http://schemas.microsoft.com/office/drawing/2014/main" id="{A6C1B1CA-DD14-E6E8-9CE1-250237DBDF12}"/>
              </a:ext>
            </a:extLst>
          </p:cNvPr>
          <p:cNvSpPr txBox="1"/>
          <p:nvPr/>
        </p:nvSpPr>
        <p:spPr>
          <a:xfrm>
            <a:off x="2407844" y="4499236"/>
            <a:ext cx="3378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rgbClr val="E2874F"/>
                </a:solidFill>
              </a:rPr>
              <a:t>Résolution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err="1"/>
              <a:t>SkipList</a:t>
            </a:r>
            <a:r>
              <a:rPr lang="fr-FR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Ms – 1min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7" name="ZoneTexte 36" hidden="1">
            <a:extLst>
              <a:ext uri="{FF2B5EF4-FFF2-40B4-BE49-F238E27FC236}">
                <a16:creationId xmlns:a16="http://schemas.microsoft.com/office/drawing/2014/main" id="{807E3D14-D630-5BA6-24C4-98297737D701}"/>
              </a:ext>
            </a:extLst>
          </p:cNvPr>
          <p:cNvSpPr txBox="1"/>
          <p:nvPr/>
        </p:nvSpPr>
        <p:spPr>
          <a:xfrm>
            <a:off x="7439790" y="3527087"/>
            <a:ext cx="3378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Imprécision des coordonnées des points dans le plan 3D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Identification d’un même point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4E42C36-E9AF-21AD-F68C-DB0902365168}"/>
              </a:ext>
            </a:extLst>
          </p:cNvPr>
          <p:cNvSpPr/>
          <p:nvPr/>
        </p:nvSpPr>
        <p:spPr>
          <a:xfrm>
            <a:off x="1025246" y="3687"/>
            <a:ext cx="11176195" cy="6860674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C14B6A-B5E6-841A-5E6D-05D7CAEE5564}"/>
              </a:ext>
            </a:extLst>
          </p:cNvPr>
          <p:cNvSpPr/>
          <p:nvPr/>
        </p:nvSpPr>
        <p:spPr>
          <a:xfrm>
            <a:off x="4017054" y="1679806"/>
            <a:ext cx="2459952" cy="4765526"/>
          </a:xfrm>
          <a:prstGeom prst="rect">
            <a:avLst/>
          </a:prstGeom>
          <a:solidFill>
            <a:srgbClr val="D8B1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F95EF2-DA08-FC64-0365-6E99DD65D10E}"/>
              </a:ext>
            </a:extLst>
          </p:cNvPr>
          <p:cNvSpPr/>
          <p:nvPr/>
        </p:nvSpPr>
        <p:spPr>
          <a:xfrm>
            <a:off x="6808416" y="1679806"/>
            <a:ext cx="2459952" cy="4765526"/>
          </a:xfrm>
          <a:prstGeom prst="rect">
            <a:avLst/>
          </a:prstGeom>
          <a:solidFill>
            <a:srgbClr val="DD6C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9B7476-3ADA-5840-532C-1EE82AE109BA}"/>
              </a:ext>
            </a:extLst>
          </p:cNvPr>
          <p:cNvSpPr/>
          <p:nvPr/>
        </p:nvSpPr>
        <p:spPr>
          <a:xfrm>
            <a:off x="9601820" y="1679806"/>
            <a:ext cx="2459952" cy="4765526"/>
          </a:xfrm>
          <a:prstGeom prst="rect">
            <a:avLst/>
          </a:prstGeom>
          <a:solidFill>
            <a:srgbClr val="9487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28E275-FDF6-73A3-55B8-669D363FAD42}"/>
              </a:ext>
            </a:extLst>
          </p:cNvPr>
          <p:cNvSpPr/>
          <p:nvPr/>
        </p:nvSpPr>
        <p:spPr>
          <a:xfrm>
            <a:off x="1223650" y="1679806"/>
            <a:ext cx="2459952" cy="4765526"/>
          </a:xfrm>
          <a:prstGeom prst="rect">
            <a:avLst/>
          </a:prstGeom>
          <a:solidFill>
            <a:srgbClr val="E28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A320492-CC28-A085-E92E-DC73303B6932}"/>
              </a:ext>
            </a:extLst>
          </p:cNvPr>
          <p:cNvSpPr/>
          <p:nvPr/>
        </p:nvSpPr>
        <p:spPr>
          <a:xfrm>
            <a:off x="1459187" y="440431"/>
            <a:ext cx="1980000" cy="1980000"/>
          </a:xfrm>
          <a:prstGeom prst="ellipse">
            <a:avLst/>
          </a:prstGeom>
          <a:solidFill>
            <a:srgbClr val="E2874F"/>
          </a:solidFill>
          <a:ln w="76200">
            <a:solidFill>
              <a:srgbClr val="ACA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0165D5F-FCC2-A3C1-DB3A-C7136BB48506}"/>
              </a:ext>
            </a:extLst>
          </p:cNvPr>
          <p:cNvSpPr/>
          <p:nvPr/>
        </p:nvSpPr>
        <p:spPr>
          <a:xfrm>
            <a:off x="1655367" y="636611"/>
            <a:ext cx="1587639" cy="1587639"/>
          </a:xfrm>
          <a:prstGeom prst="ellipse">
            <a:avLst/>
          </a:prstGeom>
          <a:solidFill>
            <a:srgbClr val="ECECEC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F374EE6-B519-C476-EC2A-B20450C3A535}"/>
              </a:ext>
            </a:extLst>
          </p:cNvPr>
          <p:cNvSpPr/>
          <p:nvPr/>
        </p:nvSpPr>
        <p:spPr>
          <a:xfrm>
            <a:off x="4273444" y="445594"/>
            <a:ext cx="1980000" cy="1980000"/>
          </a:xfrm>
          <a:prstGeom prst="ellipse">
            <a:avLst/>
          </a:prstGeom>
          <a:solidFill>
            <a:srgbClr val="D8B134"/>
          </a:solidFill>
          <a:ln w="76200">
            <a:solidFill>
              <a:srgbClr val="ACA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94BDF184-522E-18E8-6937-7241475D7097}"/>
              </a:ext>
            </a:extLst>
          </p:cNvPr>
          <p:cNvSpPr/>
          <p:nvPr/>
        </p:nvSpPr>
        <p:spPr>
          <a:xfrm>
            <a:off x="4471341" y="632078"/>
            <a:ext cx="1587639" cy="1587639"/>
          </a:xfrm>
          <a:prstGeom prst="ellipse">
            <a:avLst/>
          </a:prstGeom>
          <a:solidFill>
            <a:srgbClr val="ECECEC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7A6E36CC-8228-9D59-15F0-842A743FBFE8}"/>
              </a:ext>
            </a:extLst>
          </p:cNvPr>
          <p:cNvSpPr/>
          <p:nvPr/>
        </p:nvSpPr>
        <p:spPr>
          <a:xfrm>
            <a:off x="7048392" y="435897"/>
            <a:ext cx="1980000" cy="1980000"/>
          </a:xfrm>
          <a:prstGeom prst="ellipse">
            <a:avLst/>
          </a:prstGeom>
          <a:solidFill>
            <a:srgbClr val="DD6C55"/>
          </a:solidFill>
          <a:ln w="76200">
            <a:solidFill>
              <a:srgbClr val="ACA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2778E92F-79CE-1EF6-46D7-A06E3399BA0B}"/>
              </a:ext>
            </a:extLst>
          </p:cNvPr>
          <p:cNvSpPr/>
          <p:nvPr/>
        </p:nvSpPr>
        <p:spPr>
          <a:xfrm>
            <a:off x="7244572" y="632077"/>
            <a:ext cx="1587639" cy="1587639"/>
          </a:xfrm>
          <a:prstGeom prst="ellipse">
            <a:avLst/>
          </a:prstGeom>
          <a:solidFill>
            <a:srgbClr val="ECECEC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0D4D076C-9278-42FC-2BC3-703140AB5935}"/>
              </a:ext>
            </a:extLst>
          </p:cNvPr>
          <p:cNvSpPr/>
          <p:nvPr/>
        </p:nvSpPr>
        <p:spPr>
          <a:xfrm>
            <a:off x="9853045" y="437054"/>
            <a:ext cx="1980000" cy="1980000"/>
          </a:xfrm>
          <a:prstGeom prst="ellipse">
            <a:avLst/>
          </a:prstGeom>
          <a:solidFill>
            <a:srgbClr val="948774"/>
          </a:solidFill>
          <a:ln w="76200">
            <a:solidFill>
              <a:srgbClr val="ACA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55B0FDC4-5AA9-F6A1-708D-3B342DBC4B9F}"/>
              </a:ext>
            </a:extLst>
          </p:cNvPr>
          <p:cNvSpPr/>
          <p:nvPr/>
        </p:nvSpPr>
        <p:spPr>
          <a:xfrm>
            <a:off x="10049225" y="641774"/>
            <a:ext cx="1587639" cy="1587639"/>
          </a:xfrm>
          <a:prstGeom prst="ellipse">
            <a:avLst/>
          </a:prstGeom>
          <a:solidFill>
            <a:srgbClr val="ECECEC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768FF20-3362-65B5-EB9F-2B4F87A6665D}"/>
              </a:ext>
            </a:extLst>
          </p:cNvPr>
          <p:cNvSpPr txBox="1"/>
          <p:nvPr/>
        </p:nvSpPr>
        <p:spPr>
          <a:xfrm>
            <a:off x="1802536" y="887287"/>
            <a:ext cx="12934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Brush Script MT" panose="03060802040406070304" pitchFamily="66" charset="0"/>
              </a:rPr>
              <a:t>S</a:t>
            </a:r>
          </a:p>
          <a:p>
            <a:pPr algn="ctr"/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Solène</a:t>
            </a:r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4426377-F6B9-CE68-697A-76E92093F8F5}"/>
              </a:ext>
            </a:extLst>
          </p:cNvPr>
          <p:cNvSpPr txBox="1"/>
          <p:nvPr/>
        </p:nvSpPr>
        <p:spPr>
          <a:xfrm>
            <a:off x="4611336" y="896984"/>
            <a:ext cx="12934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Brush Script MT" panose="03060802040406070304" pitchFamily="66" charset="0"/>
              </a:rPr>
              <a:t>T</a:t>
            </a:r>
          </a:p>
          <a:p>
            <a:pPr algn="ctr"/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Tanguy</a:t>
            </a:r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F6DA476-E050-068D-E543-7B3FB3E6FFFD}"/>
              </a:ext>
            </a:extLst>
          </p:cNvPr>
          <p:cNvSpPr txBox="1"/>
          <p:nvPr/>
        </p:nvSpPr>
        <p:spPr>
          <a:xfrm>
            <a:off x="7394558" y="887287"/>
            <a:ext cx="12934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Brush Script MT" panose="03060802040406070304" pitchFamily="66" charset="0"/>
              </a:rPr>
              <a:t>X</a:t>
            </a:r>
          </a:p>
          <a:p>
            <a:pPr algn="ctr"/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Xin</a:t>
            </a:r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482DB8F5-8B4F-FB01-8B1E-FD778FB35CCD}"/>
              </a:ext>
            </a:extLst>
          </p:cNvPr>
          <p:cNvSpPr txBox="1"/>
          <p:nvPr/>
        </p:nvSpPr>
        <p:spPr>
          <a:xfrm>
            <a:off x="10185049" y="896984"/>
            <a:ext cx="12934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Brush Script MT" panose="03060802040406070304" pitchFamily="66" charset="0"/>
              </a:rPr>
              <a:t>L</a:t>
            </a:r>
          </a:p>
          <a:p>
            <a:pPr algn="ctr"/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Lucie</a:t>
            </a:r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A8757EC0-FDA2-E9D1-F496-B93673F29F8F}"/>
              </a:ext>
            </a:extLst>
          </p:cNvPr>
          <p:cNvSpPr txBox="1"/>
          <p:nvPr/>
        </p:nvSpPr>
        <p:spPr>
          <a:xfrm>
            <a:off x="1216839" y="2777459"/>
            <a:ext cx="2455544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Ecran de chargement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Nombre de faces adjacentes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changement de texture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Reflets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Recherches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Calcul de complexité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01D6A2B-B86E-3F02-2328-1E8BAB498F7A}"/>
              </a:ext>
            </a:extLst>
          </p:cNvPr>
          <p:cNvSpPr txBox="1"/>
          <p:nvPr/>
        </p:nvSpPr>
        <p:spPr>
          <a:xfrm>
            <a:off x="4023864" y="2513316"/>
            <a:ext cx="26326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Algorithme remplissage des données</a:t>
            </a:r>
            <a:br>
              <a:rPr lang="fr-FR" dirty="0"/>
            </a:b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Détection des problèmes</a:t>
            </a:r>
            <a:br>
              <a:rPr lang="fr-FR" dirty="0"/>
            </a:b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Efficacité du programme</a:t>
            </a:r>
            <a:br>
              <a:rPr lang="fr-FR" dirty="0"/>
            </a:b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Exportation</a:t>
            </a:r>
            <a:br>
              <a:rPr lang="fr-FR" dirty="0"/>
            </a:b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Communication des erreurs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6FA60F77-CD0F-81D6-59FA-0A3F21F65756}"/>
              </a:ext>
            </a:extLst>
          </p:cNvPr>
          <p:cNvSpPr txBox="1"/>
          <p:nvPr/>
        </p:nvSpPr>
        <p:spPr>
          <a:xfrm>
            <a:off x="6808416" y="2530078"/>
            <a:ext cx="2492771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Import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Visualisation &amp; repère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Structure de données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Anti-aliasing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Détection des problèmes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Vue d’origine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Orientation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8558736-57AE-6AA2-41E0-B8742F9AFBFE}"/>
              </a:ext>
            </a:extLst>
          </p:cNvPr>
          <p:cNvSpPr txBox="1"/>
          <p:nvPr/>
        </p:nvSpPr>
        <p:spPr>
          <a:xfrm>
            <a:off x="9604566" y="2530078"/>
            <a:ext cx="2492771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Structure &amp; remplissage de données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Design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Coordonnées d’un point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Générer un point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Calcul de complexité </a:t>
            </a:r>
          </a:p>
        </p:txBody>
      </p:sp>
    </p:spTree>
    <p:extLst>
      <p:ext uri="{BB962C8B-B14F-4D97-AF65-F5344CB8AC3E}">
        <p14:creationId xmlns:p14="http://schemas.microsoft.com/office/powerpoint/2010/main" val="231410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Modèle 3D 56">
                <a:extLst>
                  <a:ext uri="{FF2B5EF4-FFF2-40B4-BE49-F238E27FC236}">
                    <a16:creationId xmlns:a16="http://schemas.microsoft.com/office/drawing/2014/main" id="{47640408-A584-B90C-124F-F15AD698AC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0104212"/>
                  </p:ext>
                </p:extLst>
              </p:nvPr>
            </p:nvGraphicFramePr>
            <p:xfrm>
              <a:off x="1066190" y="-101284"/>
              <a:ext cx="3608204" cy="66166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08204" cy="6616628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5317" ay="-4220335" az="-10859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82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Modèle 3D 56">
                <a:extLst>
                  <a:ext uri="{FF2B5EF4-FFF2-40B4-BE49-F238E27FC236}">
                    <a16:creationId xmlns:a16="http://schemas.microsoft.com/office/drawing/2014/main" id="{47640408-A584-B90C-124F-F15AD698AC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190" y="-101284"/>
                <a:ext cx="3608204" cy="6616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Marque I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4" name="Marque A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5" name="Marque R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12022644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Marque P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12042723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Marque C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13" name="Difficultés rencontrées">
            <a:extLst>
              <a:ext uri="{FF2B5EF4-FFF2-40B4-BE49-F238E27FC236}">
                <a16:creationId xmlns:a16="http://schemas.microsoft.com/office/drawing/2014/main" id="{258A4294-61C9-C047-7A26-2A695FBE93B6}"/>
              </a:ext>
            </a:extLst>
          </p:cNvPr>
          <p:cNvSpPr txBox="1"/>
          <p:nvPr/>
        </p:nvSpPr>
        <p:spPr>
          <a:xfrm>
            <a:off x="2761079" y="280498"/>
            <a:ext cx="776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Difficultés rencontrées</a:t>
            </a:r>
          </a:p>
        </p:txBody>
      </p:sp>
      <p:pic>
        <p:nvPicPr>
          <p:cNvPr id="34" name="Graphique 33" descr="Flux de travail contour">
            <a:extLst>
              <a:ext uri="{FF2B5EF4-FFF2-40B4-BE49-F238E27FC236}">
                <a16:creationId xmlns:a16="http://schemas.microsoft.com/office/drawing/2014/main" id="{465CDEFD-A80C-FBCC-4ED9-FD8906E04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6143" y="1611648"/>
            <a:ext cx="914400" cy="914400"/>
          </a:xfrm>
          <a:prstGeom prst="rect">
            <a:avLst/>
          </a:prstGeom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4E42C36-E9AF-21AD-F68C-DB0902365168}"/>
              </a:ext>
            </a:extLst>
          </p:cNvPr>
          <p:cNvSpPr/>
          <p:nvPr/>
        </p:nvSpPr>
        <p:spPr>
          <a:xfrm>
            <a:off x="1026100" y="0"/>
            <a:ext cx="11176195" cy="6860674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83E38C3F-1321-70C8-3F51-3714DF638AD6}"/>
              </a:ext>
            </a:extLst>
          </p:cNvPr>
          <p:cNvSpPr/>
          <p:nvPr/>
        </p:nvSpPr>
        <p:spPr>
          <a:xfrm>
            <a:off x="7793930" y="2907187"/>
            <a:ext cx="1836754" cy="2944167"/>
          </a:xfrm>
          <a:prstGeom prst="roundRect">
            <a:avLst/>
          </a:prstGeom>
          <a:solidFill>
            <a:srgbClr val="E28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Sélection de plusieurs faces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Réalité virtuelle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BD0F2B8-9014-8439-A2E7-B5028DA7F99C}"/>
              </a:ext>
            </a:extLst>
          </p:cNvPr>
          <p:cNvSpPr/>
          <p:nvPr/>
        </p:nvSpPr>
        <p:spPr>
          <a:xfrm>
            <a:off x="3959051" y="2907187"/>
            <a:ext cx="1836754" cy="2944167"/>
          </a:xfrm>
          <a:prstGeom prst="roundRect">
            <a:avLst/>
          </a:prstGeom>
          <a:solidFill>
            <a:srgbClr val="D8B1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Réparation du maillage</a:t>
            </a:r>
          </a:p>
        </p:txBody>
      </p:sp>
      <p:sp>
        <p:nvSpPr>
          <p:cNvPr id="48" name="Flèche : chevron 47">
            <a:extLst>
              <a:ext uri="{FF2B5EF4-FFF2-40B4-BE49-F238E27FC236}">
                <a16:creationId xmlns:a16="http://schemas.microsoft.com/office/drawing/2014/main" id="{F4B1455B-F40F-DA9B-16A5-07422DD06346}"/>
              </a:ext>
            </a:extLst>
          </p:cNvPr>
          <p:cNvSpPr/>
          <p:nvPr/>
        </p:nvSpPr>
        <p:spPr>
          <a:xfrm>
            <a:off x="2998820" y="2127901"/>
            <a:ext cx="3376246" cy="1195754"/>
          </a:xfrm>
          <a:prstGeom prst="chevron">
            <a:avLst/>
          </a:prstGeom>
          <a:solidFill>
            <a:srgbClr val="E28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Itération 5</a:t>
            </a:r>
          </a:p>
        </p:txBody>
      </p:sp>
      <p:sp>
        <p:nvSpPr>
          <p:cNvPr id="49" name="Flèche : chevron 48">
            <a:extLst>
              <a:ext uri="{FF2B5EF4-FFF2-40B4-BE49-F238E27FC236}">
                <a16:creationId xmlns:a16="http://schemas.microsoft.com/office/drawing/2014/main" id="{ECFBD24D-D7AA-73F4-39E1-BC319BF0CED6}"/>
              </a:ext>
            </a:extLst>
          </p:cNvPr>
          <p:cNvSpPr/>
          <p:nvPr/>
        </p:nvSpPr>
        <p:spPr>
          <a:xfrm>
            <a:off x="6855845" y="2127901"/>
            <a:ext cx="3376246" cy="1195754"/>
          </a:xfrm>
          <a:prstGeom prst="chevron">
            <a:avLst/>
          </a:prstGeom>
          <a:solidFill>
            <a:srgbClr val="D8B1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Itération 6</a:t>
            </a:r>
          </a:p>
        </p:txBody>
      </p:sp>
      <p:sp>
        <p:nvSpPr>
          <p:cNvPr id="56" name="tableauOrangeR">
            <a:extLst>
              <a:ext uri="{FF2B5EF4-FFF2-40B4-BE49-F238E27FC236}">
                <a16:creationId xmlns:a16="http://schemas.microsoft.com/office/drawing/2014/main" id="{BD760DCE-820A-07E9-2E66-35C90CFD047C}"/>
              </a:ext>
            </a:extLst>
          </p:cNvPr>
          <p:cNvSpPr/>
          <p:nvPr/>
        </p:nvSpPr>
        <p:spPr>
          <a:xfrm>
            <a:off x="-11213705" y="-3687"/>
            <a:ext cx="11176195" cy="6858000"/>
          </a:xfrm>
          <a:prstGeom prst="roundRect">
            <a:avLst>
              <a:gd name="adj" fmla="val 5661"/>
            </a:avLst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Difficultés rencontrées">
            <a:extLst>
              <a:ext uri="{FF2B5EF4-FFF2-40B4-BE49-F238E27FC236}">
                <a16:creationId xmlns:a16="http://schemas.microsoft.com/office/drawing/2014/main" id="{E06A6F9F-AABD-4B07-6AE1-E7D586A688F6}"/>
              </a:ext>
            </a:extLst>
          </p:cNvPr>
          <p:cNvSpPr txBox="1"/>
          <p:nvPr/>
        </p:nvSpPr>
        <p:spPr>
          <a:xfrm>
            <a:off x="2913479" y="432898"/>
            <a:ext cx="776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Objectifs &amp; planning</a:t>
            </a:r>
          </a:p>
        </p:txBody>
      </p:sp>
    </p:spTree>
    <p:extLst>
      <p:ext uri="{BB962C8B-B14F-4D97-AF65-F5344CB8AC3E}">
        <p14:creationId xmlns:p14="http://schemas.microsoft.com/office/powerpoint/2010/main" val="2312261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Marque I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4" name="Marque A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5" name="Marque R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12022644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Marque P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12042723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Marque C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19367998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4E42C36-E9AF-21AD-F68C-DB0902365168}"/>
              </a:ext>
            </a:extLst>
          </p:cNvPr>
          <p:cNvSpPr/>
          <p:nvPr/>
        </p:nvSpPr>
        <p:spPr>
          <a:xfrm>
            <a:off x="8430907" y="3687"/>
            <a:ext cx="11176195" cy="6860674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160FF38-2D41-67A5-89BB-08F784F0FD6E}"/>
              </a:ext>
            </a:extLst>
          </p:cNvPr>
          <p:cNvSpPr/>
          <p:nvPr/>
        </p:nvSpPr>
        <p:spPr>
          <a:xfrm>
            <a:off x="15199591" y="2907187"/>
            <a:ext cx="1836754" cy="2944167"/>
          </a:xfrm>
          <a:prstGeom prst="roundRect">
            <a:avLst/>
          </a:prstGeom>
          <a:solidFill>
            <a:srgbClr val="E28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Sélection de plusieurs faces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Réalité virtuelle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5727D12-7C31-D923-B614-CE43C2FFA599}"/>
              </a:ext>
            </a:extLst>
          </p:cNvPr>
          <p:cNvSpPr txBox="1"/>
          <p:nvPr/>
        </p:nvSpPr>
        <p:spPr>
          <a:xfrm>
            <a:off x="8437020" y="923895"/>
            <a:ext cx="11176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</a:rPr>
              <a:t>Objectifs &amp; planning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E19462F-7BB7-EF3E-ABB0-34860F2C137B}"/>
              </a:ext>
            </a:extLst>
          </p:cNvPr>
          <p:cNvSpPr/>
          <p:nvPr/>
        </p:nvSpPr>
        <p:spPr>
          <a:xfrm>
            <a:off x="11364712" y="2907187"/>
            <a:ext cx="1836754" cy="2944167"/>
          </a:xfrm>
          <a:prstGeom prst="roundRect">
            <a:avLst/>
          </a:prstGeom>
          <a:solidFill>
            <a:srgbClr val="D8B1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Réparation du maillage</a:t>
            </a:r>
          </a:p>
        </p:txBody>
      </p:sp>
      <p:sp>
        <p:nvSpPr>
          <p:cNvPr id="24" name="Flèche : chevron 23">
            <a:extLst>
              <a:ext uri="{FF2B5EF4-FFF2-40B4-BE49-F238E27FC236}">
                <a16:creationId xmlns:a16="http://schemas.microsoft.com/office/drawing/2014/main" id="{D6AC126F-FDD8-601E-E4C7-B2733AB45B0E}"/>
              </a:ext>
            </a:extLst>
          </p:cNvPr>
          <p:cNvSpPr/>
          <p:nvPr/>
        </p:nvSpPr>
        <p:spPr>
          <a:xfrm>
            <a:off x="10404481" y="2127901"/>
            <a:ext cx="3376246" cy="1195754"/>
          </a:xfrm>
          <a:prstGeom prst="chevron">
            <a:avLst/>
          </a:prstGeom>
          <a:solidFill>
            <a:srgbClr val="E28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Itération 5</a:t>
            </a:r>
          </a:p>
        </p:txBody>
      </p:sp>
      <p:sp>
        <p:nvSpPr>
          <p:cNvPr id="25" name="Flèche : chevron 24">
            <a:extLst>
              <a:ext uri="{FF2B5EF4-FFF2-40B4-BE49-F238E27FC236}">
                <a16:creationId xmlns:a16="http://schemas.microsoft.com/office/drawing/2014/main" id="{56A5C32D-9BC9-C7FA-3FFB-D3B245389715}"/>
              </a:ext>
            </a:extLst>
          </p:cNvPr>
          <p:cNvSpPr/>
          <p:nvPr/>
        </p:nvSpPr>
        <p:spPr>
          <a:xfrm>
            <a:off x="14261506" y="2127901"/>
            <a:ext cx="3376246" cy="1195754"/>
          </a:xfrm>
          <a:prstGeom prst="chevron">
            <a:avLst/>
          </a:prstGeom>
          <a:solidFill>
            <a:srgbClr val="D8B1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Itération 6</a:t>
            </a:r>
          </a:p>
        </p:txBody>
      </p:sp>
      <p:sp>
        <p:nvSpPr>
          <p:cNvPr id="31" name="tableauOrangeR">
            <a:extLst>
              <a:ext uri="{FF2B5EF4-FFF2-40B4-BE49-F238E27FC236}">
                <a16:creationId xmlns:a16="http://schemas.microsoft.com/office/drawing/2014/main" id="{18035EC5-BB20-5388-EA07-EB6249AA7CFC}"/>
              </a:ext>
            </a:extLst>
          </p:cNvPr>
          <p:cNvSpPr/>
          <p:nvPr/>
        </p:nvSpPr>
        <p:spPr>
          <a:xfrm>
            <a:off x="8330423" y="-3687"/>
            <a:ext cx="11176195" cy="6858000"/>
          </a:xfrm>
          <a:prstGeom prst="roundRect">
            <a:avLst>
              <a:gd name="adj" fmla="val 5661"/>
            </a:avLst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0970929"/>
                  </p:ext>
                </p:extLst>
              </p:nvPr>
            </p:nvGraphicFramePr>
            <p:xfrm>
              <a:off x="6763611" y="-101284"/>
              <a:ext cx="3608204" cy="66166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08204" cy="6616628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5317" ay="-4220335" az="-10859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82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63611" y="-101284"/>
                <a:ext cx="3608204" cy="6616628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ZoneTexte 37">
            <a:extLst>
              <a:ext uri="{FF2B5EF4-FFF2-40B4-BE49-F238E27FC236}">
                <a16:creationId xmlns:a16="http://schemas.microsoft.com/office/drawing/2014/main" id="{FE219501-4874-BC16-D5AF-8A266A65AC35}"/>
              </a:ext>
            </a:extLst>
          </p:cNvPr>
          <p:cNvSpPr txBox="1"/>
          <p:nvPr/>
        </p:nvSpPr>
        <p:spPr>
          <a:xfrm>
            <a:off x="1560777" y="3080081"/>
            <a:ext cx="3679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spc="300" dirty="0">
                <a:solidFill>
                  <a:srgbClr val="EA7D3A"/>
                </a:solidFill>
                <a:latin typeface="Bookman Old Style" panose="02050604050505020204" pitchFamily="18" charset="0"/>
                <a:ea typeface="Batang" panose="020B0503020000020004" pitchFamily="18" charset="-127"/>
                <a:cs typeface="Leelawadee UI" panose="020B0502040204020203" pitchFamily="34" charset="-34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36921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Modèle 3D 21">
                <a:extLst>
                  <a:ext uri="{FF2B5EF4-FFF2-40B4-BE49-F238E27FC236}">
                    <a16:creationId xmlns:a16="http://schemas.microsoft.com/office/drawing/2014/main" id="{92D22DC2-B523-58DC-2027-720C75CF01B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73279" y="-485327"/>
              <a:ext cx="3835222" cy="70137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35222" cy="7013792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66644" ay="-4603560" az="35691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983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Modèle 3D 21">
                <a:extLst>
                  <a:ext uri="{FF2B5EF4-FFF2-40B4-BE49-F238E27FC236}">
                    <a16:creationId xmlns:a16="http://schemas.microsoft.com/office/drawing/2014/main" id="{92D22DC2-B523-58DC-2027-720C75CF01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3279" y="-485327"/>
                <a:ext cx="3835222" cy="7013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5702C6D-66FD-F4F6-7D27-8BD08C69750D}"/>
              </a:ext>
            </a:extLst>
          </p:cNvPr>
          <p:cNvSpPr/>
          <p:nvPr/>
        </p:nvSpPr>
        <p:spPr>
          <a:xfrm>
            <a:off x="1026096" y="1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1CE7C58-F791-E74B-D977-666718BC4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072" y="560697"/>
            <a:ext cx="10467950" cy="5729232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-216310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18" name="Ellipse 17">
            <a:hlinkClick r:id="rId6" action="ppaction://hlinkfile"/>
            <a:extLst>
              <a:ext uri="{FF2B5EF4-FFF2-40B4-BE49-F238E27FC236}">
                <a16:creationId xmlns:a16="http://schemas.microsoft.com/office/drawing/2014/main" id="{F4278F03-EBE5-9C51-D690-2246C4FB8539}"/>
              </a:ext>
            </a:extLst>
          </p:cNvPr>
          <p:cNvSpPr/>
          <p:nvPr/>
        </p:nvSpPr>
        <p:spPr>
          <a:xfrm>
            <a:off x="1661652" y="275303"/>
            <a:ext cx="511277" cy="511277"/>
          </a:xfrm>
          <a:prstGeom prst="ellipse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9" name="Ellipse 18">
            <a:hlinkClick r:id="rId7" action="ppaction://hlinkfile"/>
            <a:extLst>
              <a:ext uri="{FF2B5EF4-FFF2-40B4-BE49-F238E27FC236}">
                <a16:creationId xmlns:a16="http://schemas.microsoft.com/office/drawing/2014/main" id="{D7135B3C-D0E1-3145-1CA3-F80C207C9065}"/>
              </a:ext>
            </a:extLst>
          </p:cNvPr>
          <p:cNvSpPr/>
          <p:nvPr/>
        </p:nvSpPr>
        <p:spPr>
          <a:xfrm>
            <a:off x="11108501" y="301370"/>
            <a:ext cx="511277" cy="511277"/>
          </a:xfrm>
          <a:prstGeom prst="ellipse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6C8DE3C-A074-8881-2D64-8A6C92796E3F}"/>
              </a:ext>
            </a:extLst>
          </p:cNvPr>
          <p:cNvSpPr/>
          <p:nvPr/>
        </p:nvSpPr>
        <p:spPr>
          <a:xfrm>
            <a:off x="-401934" y="-485327"/>
            <a:ext cx="12604229" cy="7669898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6E8BCE-8F41-55C7-8F9A-3AEE272CA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73" y="-3082519"/>
            <a:ext cx="5666688" cy="1003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67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èle 3D 22">
                <a:extLst>
                  <a:ext uri="{FF2B5EF4-FFF2-40B4-BE49-F238E27FC236}">
                    <a16:creationId xmlns:a16="http://schemas.microsoft.com/office/drawing/2014/main" id="{0D4707A5-4245-ACF8-9E65-F8AEA9392B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1595326"/>
                  </p:ext>
                </p:extLst>
              </p:nvPr>
            </p:nvGraphicFramePr>
            <p:xfrm>
              <a:off x="7273279" y="-485327"/>
              <a:ext cx="3835222" cy="70137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35222" cy="7013792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66644" ay="-4603560" az="35691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983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èle 3D 22">
                <a:extLst>
                  <a:ext uri="{FF2B5EF4-FFF2-40B4-BE49-F238E27FC236}">
                    <a16:creationId xmlns:a16="http://schemas.microsoft.com/office/drawing/2014/main" id="{0D4707A5-4245-ACF8-9E65-F8AEA9392B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3279" y="-485327"/>
                <a:ext cx="3835222" cy="7013792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2A0D1CFB-F1DF-C2AF-AF60-A5B99949E812}"/>
              </a:ext>
            </a:extLst>
          </p:cNvPr>
          <p:cNvSpPr/>
          <p:nvPr/>
        </p:nvSpPr>
        <p:spPr>
          <a:xfrm>
            <a:off x="-11192525" y="1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2EB44083-7F56-A120-828C-48F8E2E9B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43549" y="560697"/>
            <a:ext cx="10467950" cy="5729232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176E50BF-94B3-0453-BA4E-66A88542CE3D}"/>
              </a:ext>
            </a:extLst>
          </p:cNvPr>
          <p:cNvGrpSpPr/>
          <p:nvPr/>
        </p:nvGrpSpPr>
        <p:grpSpPr>
          <a:xfrm>
            <a:off x="-216310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D1A6757C-712C-AE2C-0D07-79FB53F90D01}"/>
              </a:ext>
            </a:extLst>
          </p:cNvPr>
          <p:cNvGrpSpPr/>
          <p:nvPr/>
        </p:nvGrpSpPr>
        <p:grpSpPr>
          <a:xfrm>
            <a:off x="-216310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755CB76-9440-BF1D-BF46-6CB5C87CD676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94DCEA8-BE4E-3969-2DCA-E6125A5798F4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293EE66-7E79-6B0B-B94C-59039EADDDEF}"/>
              </a:ext>
            </a:extLst>
          </p:cNvPr>
          <p:cNvGrpSpPr/>
          <p:nvPr/>
        </p:nvGrpSpPr>
        <p:grpSpPr>
          <a:xfrm>
            <a:off x="-216310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419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">
            <a:extLst>
              <a:ext uri="{FF2B5EF4-FFF2-40B4-BE49-F238E27FC236}">
                <a16:creationId xmlns:a16="http://schemas.microsoft.com/office/drawing/2014/main" id="{08CB9F71-7D3B-1758-42FC-7B87DE261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06" y="1857346"/>
            <a:ext cx="2609477" cy="461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0" name="tableauOrangeR">
            <a:extLst>
              <a:ext uri="{FF2B5EF4-FFF2-40B4-BE49-F238E27FC236}">
                <a16:creationId xmlns:a16="http://schemas.microsoft.com/office/drawing/2014/main" id="{8D49429A-7FDE-2693-A372-D786B3DBB867}"/>
              </a:ext>
            </a:extLst>
          </p:cNvPr>
          <p:cNvSpPr/>
          <p:nvPr/>
        </p:nvSpPr>
        <p:spPr>
          <a:xfrm>
            <a:off x="-11202544" y="3689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Marque R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-216301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Marque P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Marque C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12B6BD4-5318-E7AF-2BF3-D3B57BE2679F}"/>
              </a:ext>
            </a:extLst>
          </p:cNvPr>
          <p:cNvGrpSpPr/>
          <p:nvPr/>
        </p:nvGrpSpPr>
        <p:grpSpPr>
          <a:xfrm>
            <a:off x="-10284257" y="0"/>
            <a:ext cx="9381959" cy="6854311"/>
            <a:chOff x="2060015" y="194798"/>
            <a:chExt cx="9118655" cy="6453652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182DD0EB-7EDC-B2FB-18FD-148796115DE6}"/>
                </a:ext>
              </a:extLst>
            </p:cNvPr>
            <p:cNvSpPr/>
            <p:nvPr/>
          </p:nvSpPr>
          <p:spPr>
            <a:xfrm>
              <a:off x="2060015" y="194798"/>
              <a:ext cx="9118655" cy="6453652"/>
            </a:xfrm>
            <a:prstGeom prst="roundRect">
              <a:avLst>
                <a:gd name="adj" fmla="val 6312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4E0574A-D1F8-3DCA-0B24-B27F1367F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6259" y="202174"/>
              <a:ext cx="6410325" cy="6438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6C8DE3C-A074-8881-2D64-8A6C92796E3F}"/>
              </a:ext>
            </a:extLst>
          </p:cNvPr>
          <p:cNvSpPr/>
          <p:nvPr/>
        </p:nvSpPr>
        <p:spPr>
          <a:xfrm>
            <a:off x="-482535" y="-3687"/>
            <a:ext cx="13552579" cy="6858000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D8CF387-3461-F30F-94D4-A77F009AC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58" y="91781"/>
            <a:ext cx="11090192" cy="663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56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">
            <a:extLst>
              <a:ext uri="{FF2B5EF4-FFF2-40B4-BE49-F238E27FC236}">
                <a16:creationId xmlns:a16="http://schemas.microsoft.com/office/drawing/2014/main" id="{08CB9F71-7D3B-1758-42FC-7B87DE261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06" y="1857346"/>
            <a:ext cx="2609477" cy="461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5" name="Marque R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-216301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Marque P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Marque C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6C8DE3C-A074-8881-2D64-8A6C92796E3F}"/>
              </a:ext>
            </a:extLst>
          </p:cNvPr>
          <p:cNvSpPr/>
          <p:nvPr/>
        </p:nvSpPr>
        <p:spPr>
          <a:xfrm>
            <a:off x="-482535" y="-3687"/>
            <a:ext cx="13552579" cy="6858000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9C2986D6-7FFD-D16A-0849-C92B95DC4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48"/>
          <a:stretch/>
        </p:blipFill>
        <p:spPr bwMode="auto">
          <a:xfrm>
            <a:off x="229584" y="2083104"/>
            <a:ext cx="14807180" cy="270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72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Modèle 3D 21">
                <a:extLst>
                  <a:ext uri="{FF2B5EF4-FFF2-40B4-BE49-F238E27FC236}">
                    <a16:creationId xmlns:a16="http://schemas.microsoft.com/office/drawing/2014/main" id="{92D22DC2-B523-58DC-2027-720C75CF01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2857550"/>
                  </p:ext>
                </p:extLst>
              </p:nvPr>
            </p:nvGraphicFramePr>
            <p:xfrm>
              <a:off x="7273279" y="-485327"/>
              <a:ext cx="3835222" cy="70137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35222" cy="7013792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66644" ay="-4603560" az="35691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983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Modèle 3D 21">
                <a:extLst>
                  <a:ext uri="{FF2B5EF4-FFF2-40B4-BE49-F238E27FC236}">
                    <a16:creationId xmlns:a16="http://schemas.microsoft.com/office/drawing/2014/main" id="{92D22DC2-B523-58DC-2027-720C75CF01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3279" y="-485327"/>
                <a:ext cx="3835222" cy="7013792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7707394"/>
                  </p:ext>
                </p:extLst>
              </p:nvPr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5702C6D-66FD-F4F6-7D27-8BD08C69750D}"/>
              </a:ext>
            </a:extLst>
          </p:cNvPr>
          <p:cNvSpPr/>
          <p:nvPr/>
        </p:nvSpPr>
        <p:spPr>
          <a:xfrm>
            <a:off x="1026096" y="1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1CE7C58-F791-E74B-D977-666718BC4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072" y="560697"/>
            <a:ext cx="10467950" cy="5729232"/>
          </a:xfrm>
          <a:prstGeom prst="rect">
            <a:avLst/>
          </a:prstGeom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6C8DE3C-A074-8881-2D64-8A6C92796E3F}"/>
              </a:ext>
            </a:extLst>
          </p:cNvPr>
          <p:cNvSpPr/>
          <p:nvPr/>
        </p:nvSpPr>
        <p:spPr>
          <a:xfrm>
            <a:off x="-11212597" y="-3687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-216316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-216310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107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Modèle 3D 21">
                <a:extLst>
                  <a:ext uri="{FF2B5EF4-FFF2-40B4-BE49-F238E27FC236}">
                    <a16:creationId xmlns:a16="http://schemas.microsoft.com/office/drawing/2014/main" id="{92D22DC2-B523-58DC-2027-720C75CF01B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73279" y="-485327"/>
              <a:ext cx="3835222" cy="70137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35222" cy="7013792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66644" ay="-4603560" az="35691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983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Modèle 3D 21">
                <a:extLst>
                  <a:ext uri="{FF2B5EF4-FFF2-40B4-BE49-F238E27FC236}">
                    <a16:creationId xmlns:a16="http://schemas.microsoft.com/office/drawing/2014/main" id="{92D22DC2-B523-58DC-2027-720C75CF01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3279" y="-485327"/>
                <a:ext cx="3835222" cy="7013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5702C6D-66FD-F4F6-7D27-8BD08C69750D}"/>
              </a:ext>
            </a:extLst>
          </p:cNvPr>
          <p:cNvSpPr/>
          <p:nvPr/>
        </p:nvSpPr>
        <p:spPr>
          <a:xfrm>
            <a:off x="1026096" y="1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1CE7C58-F791-E74B-D977-666718BC4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072" y="560697"/>
            <a:ext cx="10467950" cy="5729232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6C8DE3C-A074-8881-2D64-8A6C92796E3F}"/>
              </a:ext>
            </a:extLst>
          </p:cNvPr>
          <p:cNvSpPr/>
          <p:nvPr/>
        </p:nvSpPr>
        <p:spPr>
          <a:xfrm>
            <a:off x="1036392" y="-3687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-216310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16F73B15-2C4F-7EFE-7D28-416D18AC28BD}"/>
              </a:ext>
            </a:extLst>
          </p:cNvPr>
          <p:cNvSpPr txBox="1"/>
          <p:nvPr/>
        </p:nvSpPr>
        <p:spPr>
          <a:xfrm>
            <a:off x="2194827" y="2917481"/>
            <a:ext cx="884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  <a:latin typeface="Bookman Old Style" panose="02050604050505020204" pitchFamily="18" charset="0"/>
              </a:rPr>
              <a:t>Fonctionnalités</a:t>
            </a:r>
          </a:p>
        </p:txBody>
      </p:sp>
    </p:spTree>
    <p:extLst>
      <p:ext uri="{BB962C8B-B14F-4D97-AF65-F5344CB8AC3E}">
        <p14:creationId xmlns:p14="http://schemas.microsoft.com/office/powerpoint/2010/main" val="215032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6C8DE3C-A074-8881-2D64-8A6C92796E3F}"/>
              </a:ext>
            </a:extLst>
          </p:cNvPr>
          <p:cNvSpPr/>
          <p:nvPr/>
        </p:nvSpPr>
        <p:spPr>
          <a:xfrm>
            <a:off x="1036392" y="-3687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-216310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pic>
        <p:nvPicPr>
          <p:cNvPr id="18" name="Enregistrement d’écran 17">
            <a:hlinkClick r:id="" action="ppaction://media"/>
            <a:extLst>
              <a:ext uri="{FF2B5EF4-FFF2-40B4-BE49-F238E27FC236}">
                <a16:creationId xmlns:a16="http://schemas.microsoft.com/office/drawing/2014/main" id="{874FF29D-C9CD-D3D5-D567-920ABA8A0B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94323" y="164818"/>
            <a:ext cx="5802649" cy="323225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F88850C-5A79-5655-C8D4-F1D1BD74D306}"/>
              </a:ext>
            </a:extLst>
          </p:cNvPr>
          <p:cNvSpPr/>
          <p:nvPr/>
        </p:nvSpPr>
        <p:spPr>
          <a:xfrm>
            <a:off x="1740171" y="518081"/>
            <a:ext cx="3597123" cy="2525729"/>
          </a:xfrm>
          <a:prstGeom prst="rect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4D59490-D4BB-C9F4-52A4-DFECD82A7621}"/>
              </a:ext>
            </a:extLst>
          </p:cNvPr>
          <p:cNvSpPr txBox="1"/>
          <p:nvPr/>
        </p:nvSpPr>
        <p:spPr>
          <a:xfrm>
            <a:off x="2043159" y="669541"/>
            <a:ext cx="29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Visualisation d’un objet 3D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DDC40C4-1829-CB2E-6566-2B37A5FB3350}"/>
              </a:ext>
            </a:extLst>
          </p:cNvPr>
          <p:cNvSpPr txBox="1"/>
          <p:nvPr/>
        </p:nvSpPr>
        <p:spPr>
          <a:xfrm>
            <a:off x="3695591" y="1094282"/>
            <a:ext cx="1455174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Prévu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Réalisé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Modifié</a:t>
            </a:r>
          </a:p>
        </p:txBody>
      </p:sp>
      <p:pic>
        <p:nvPicPr>
          <p:cNvPr id="28" name="Enregistrement d’écran 27">
            <a:hlinkClick r:id="" action="ppaction://media"/>
            <a:extLst>
              <a:ext uri="{FF2B5EF4-FFF2-40B4-BE49-F238E27FC236}">
                <a16:creationId xmlns:a16="http://schemas.microsoft.com/office/drawing/2014/main" id="{FAA6F19D-D447-967C-5323-3ABCC19D271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46211" y="3437877"/>
            <a:ext cx="5799213" cy="323034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F2C7D4E-B619-841F-8C47-287530BE50D0}"/>
              </a:ext>
            </a:extLst>
          </p:cNvPr>
          <p:cNvSpPr/>
          <p:nvPr/>
        </p:nvSpPr>
        <p:spPr>
          <a:xfrm>
            <a:off x="7835606" y="3862829"/>
            <a:ext cx="3597123" cy="2525729"/>
          </a:xfrm>
          <a:prstGeom prst="rect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41EAA5A-D6D0-DBF0-3C7E-1D713A434EAE}"/>
              </a:ext>
            </a:extLst>
          </p:cNvPr>
          <p:cNvSpPr txBox="1"/>
          <p:nvPr/>
        </p:nvSpPr>
        <p:spPr>
          <a:xfrm>
            <a:off x="8138594" y="4014289"/>
            <a:ext cx="29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Mode de sélection d’une face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3A1231D-0EFD-5CE5-46F8-8F035644864F}"/>
              </a:ext>
            </a:extLst>
          </p:cNvPr>
          <p:cNvSpPr txBox="1"/>
          <p:nvPr/>
        </p:nvSpPr>
        <p:spPr>
          <a:xfrm>
            <a:off x="9815441" y="4405759"/>
            <a:ext cx="1455174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Prévu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Réalisé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Modifié</a:t>
            </a:r>
          </a:p>
        </p:txBody>
      </p:sp>
      <p:pic>
        <p:nvPicPr>
          <p:cNvPr id="31" name="Graphique 30" descr="Fermer avec un remplissage uni">
            <a:extLst>
              <a:ext uri="{FF2B5EF4-FFF2-40B4-BE49-F238E27FC236}">
                <a16:creationId xmlns:a16="http://schemas.microsoft.com/office/drawing/2014/main" id="{EE0DE7CC-109C-3087-5675-1905146438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7861" y="2293843"/>
            <a:ext cx="567160" cy="567160"/>
          </a:xfrm>
          <a:prstGeom prst="rect">
            <a:avLst/>
          </a:prstGeom>
        </p:spPr>
      </p:pic>
      <p:pic>
        <p:nvPicPr>
          <p:cNvPr id="34" name="Graphique 33" descr="Coche avec un remplissage uni">
            <a:extLst>
              <a:ext uri="{FF2B5EF4-FFF2-40B4-BE49-F238E27FC236}">
                <a16:creationId xmlns:a16="http://schemas.microsoft.com/office/drawing/2014/main" id="{1F5CBB8D-7AB3-E524-1F49-8AD1289F42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0149" y="1725043"/>
            <a:ext cx="568800" cy="568800"/>
          </a:xfrm>
          <a:prstGeom prst="rect">
            <a:avLst/>
          </a:prstGeom>
        </p:spPr>
      </p:pic>
      <p:pic>
        <p:nvPicPr>
          <p:cNvPr id="35" name="Graphique 34" descr="Coche avec un remplissage uni">
            <a:extLst>
              <a:ext uri="{FF2B5EF4-FFF2-40B4-BE49-F238E27FC236}">
                <a16:creationId xmlns:a16="http://schemas.microsoft.com/office/drawing/2014/main" id="{05F13AC2-66DF-057B-594B-CAE67DA659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0149" y="1204077"/>
            <a:ext cx="568800" cy="568800"/>
          </a:xfrm>
          <a:prstGeom prst="rect">
            <a:avLst/>
          </a:prstGeom>
        </p:spPr>
      </p:pic>
      <p:pic>
        <p:nvPicPr>
          <p:cNvPr id="36" name="Graphique 35" descr="Fermer avec un remplissage uni">
            <a:extLst>
              <a:ext uri="{FF2B5EF4-FFF2-40B4-BE49-F238E27FC236}">
                <a16:creationId xmlns:a16="http://schemas.microsoft.com/office/drawing/2014/main" id="{18368037-AA13-C6CE-4519-433AB8B1B9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62295" y="5583356"/>
            <a:ext cx="567160" cy="567160"/>
          </a:xfrm>
          <a:prstGeom prst="rect">
            <a:avLst/>
          </a:prstGeom>
        </p:spPr>
      </p:pic>
      <p:pic>
        <p:nvPicPr>
          <p:cNvPr id="37" name="Graphique 36" descr="Coche avec un remplissage uni">
            <a:extLst>
              <a:ext uri="{FF2B5EF4-FFF2-40B4-BE49-F238E27FC236}">
                <a16:creationId xmlns:a16="http://schemas.microsoft.com/office/drawing/2014/main" id="{F28CD6C9-39E3-673A-44DE-326A30E35D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24583" y="5014556"/>
            <a:ext cx="568800" cy="568800"/>
          </a:xfrm>
          <a:prstGeom prst="rect">
            <a:avLst/>
          </a:prstGeom>
        </p:spPr>
      </p:pic>
      <p:pic>
        <p:nvPicPr>
          <p:cNvPr id="38" name="Graphique 37" descr="Coche avec un remplissage uni">
            <a:extLst>
              <a:ext uri="{FF2B5EF4-FFF2-40B4-BE49-F238E27FC236}">
                <a16:creationId xmlns:a16="http://schemas.microsoft.com/office/drawing/2014/main" id="{75F3D479-5EED-CBF6-D477-42E7504BD3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24583" y="4493590"/>
            <a:ext cx="568800" cy="5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02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66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84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6C8DE3C-A074-8881-2D64-8A6C92796E3F}"/>
              </a:ext>
            </a:extLst>
          </p:cNvPr>
          <p:cNvSpPr/>
          <p:nvPr/>
        </p:nvSpPr>
        <p:spPr>
          <a:xfrm>
            <a:off x="1036392" y="-3687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-216310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F88850C-5A79-5655-C8D4-F1D1BD74D306}"/>
              </a:ext>
            </a:extLst>
          </p:cNvPr>
          <p:cNvSpPr/>
          <p:nvPr/>
        </p:nvSpPr>
        <p:spPr>
          <a:xfrm>
            <a:off x="1740171" y="518081"/>
            <a:ext cx="3597123" cy="2525729"/>
          </a:xfrm>
          <a:prstGeom prst="rect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4D59490-D4BB-C9F4-52A4-DFECD82A7621}"/>
              </a:ext>
            </a:extLst>
          </p:cNvPr>
          <p:cNvSpPr txBox="1"/>
          <p:nvPr/>
        </p:nvSpPr>
        <p:spPr>
          <a:xfrm>
            <a:off x="2043159" y="669541"/>
            <a:ext cx="2969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Changer les coordonnées d’un point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DDC40C4-1829-CB2E-6566-2B37A5FB3350}"/>
              </a:ext>
            </a:extLst>
          </p:cNvPr>
          <p:cNvSpPr txBox="1"/>
          <p:nvPr/>
        </p:nvSpPr>
        <p:spPr>
          <a:xfrm>
            <a:off x="3695591" y="1094282"/>
            <a:ext cx="1455174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Prévu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Réalisé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Modifié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2C7D4E-B619-841F-8C47-287530BE50D0}"/>
              </a:ext>
            </a:extLst>
          </p:cNvPr>
          <p:cNvSpPr/>
          <p:nvPr/>
        </p:nvSpPr>
        <p:spPr>
          <a:xfrm>
            <a:off x="7835606" y="3862829"/>
            <a:ext cx="3597123" cy="2525729"/>
          </a:xfrm>
          <a:prstGeom prst="rect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41EAA5A-D6D0-DBF0-3C7E-1D713A434EAE}"/>
              </a:ext>
            </a:extLst>
          </p:cNvPr>
          <p:cNvSpPr txBox="1"/>
          <p:nvPr/>
        </p:nvSpPr>
        <p:spPr>
          <a:xfrm>
            <a:off x="8138594" y="4014289"/>
            <a:ext cx="29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Générer un point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3A1231D-0EFD-5CE5-46F8-8F035644864F}"/>
              </a:ext>
            </a:extLst>
          </p:cNvPr>
          <p:cNvSpPr txBox="1"/>
          <p:nvPr/>
        </p:nvSpPr>
        <p:spPr>
          <a:xfrm>
            <a:off x="9815441" y="4405759"/>
            <a:ext cx="1455174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Prévu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Réalisé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Modifié</a:t>
            </a:r>
          </a:p>
        </p:txBody>
      </p:sp>
      <p:pic>
        <p:nvPicPr>
          <p:cNvPr id="19" name="Enregistrement d’écran 18">
            <a:hlinkClick r:id="" action="ppaction://media"/>
            <a:extLst>
              <a:ext uri="{FF2B5EF4-FFF2-40B4-BE49-F238E27FC236}">
                <a16:creationId xmlns:a16="http://schemas.microsoft.com/office/drawing/2014/main" id="{5A881739-E1AC-A467-EAD2-4EC7640FFD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97674" y="157678"/>
            <a:ext cx="5799213" cy="3230343"/>
          </a:xfrm>
          <a:prstGeom prst="rect">
            <a:avLst/>
          </a:prstGeom>
        </p:spPr>
      </p:pic>
      <p:pic>
        <p:nvPicPr>
          <p:cNvPr id="31" name="Enregistrement d’écran 30">
            <a:hlinkClick r:id="" action="ppaction://media"/>
            <a:extLst>
              <a:ext uri="{FF2B5EF4-FFF2-40B4-BE49-F238E27FC236}">
                <a16:creationId xmlns:a16="http://schemas.microsoft.com/office/drawing/2014/main" id="{B7CC9B0C-60A5-90E5-7DFF-72CA257431C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29728.9"/>
                  <p14:bmkLst>
                    <p14:bmk name="Signet 1" time="3755.5762"/>
                  </p14:bmkLst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20114" y="3467573"/>
            <a:ext cx="5799213" cy="3230343"/>
          </a:xfrm>
          <a:prstGeom prst="rect">
            <a:avLst/>
          </a:prstGeom>
        </p:spPr>
      </p:pic>
      <p:pic>
        <p:nvPicPr>
          <p:cNvPr id="13" name="Graphique 12" descr="Fermer avec un remplissage uni">
            <a:extLst>
              <a:ext uri="{FF2B5EF4-FFF2-40B4-BE49-F238E27FC236}">
                <a16:creationId xmlns:a16="http://schemas.microsoft.com/office/drawing/2014/main" id="{5770B6F3-9B3B-872E-09FC-D40BC88682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7861" y="2293843"/>
            <a:ext cx="567160" cy="567160"/>
          </a:xfrm>
          <a:prstGeom prst="rect">
            <a:avLst/>
          </a:prstGeom>
        </p:spPr>
      </p:pic>
      <p:pic>
        <p:nvPicPr>
          <p:cNvPr id="18" name="Graphique 17" descr="Coche avec un remplissage uni">
            <a:extLst>
              <a:ext uri="{FF2B5EF4-FFF2-40B4-BE49-F238E27FC236}">
                <a16:creationId xmlns:a16="http://schemas.microsoft.com/office/drawing/2014/main" id="{063C5F07-A5B1-D30C-0A08-3FBCA8988F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0149" y="1725043"/>
            <a:ext cx="568800" cy="568800"/>
          </a:xfrm>
          <a:prstGeom prst="rect">
            <a:avLst/>
          </a:prstGeom>
        </p:spPr>
      </p:pic>
      <p:pic>
        <p:nvPicPr>
          <p:cNvPr id="22" name="Graphique 21" descr="Coche avec un remplissage uni">
            <a:extLst>
              <a:ext uri="{FF2B5EF4-FFF2-40B4-BE49-F238E27FC236}">
                <a16:creationId xmlns:a16="http://schemas.microsoft.com/office/drawing/2014/main" id="{93E879C7-6973-C73F-307A-68651AD286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0149" y="1204077"/>
            <a:ext cx="568800" cy="568800"/>
          </a:xfrm>
          <a:prstGeom prst="rect">
            <a:avLst/>
          </a:prstGeom>
        </p:spPr>
      </p:pic>
      <p:pic>
        <p:nvPicPr>
          <p:cNvPr id="24" name="Graphique 23" descr="Fermer avec un remplissage uni">
            <a:extLst>
              <a:ext uri="{FF2B5EF4-FFF2-40B4-BE49-F238E27FC236}">
                <a16:creationId xmlns:a16="http://schemas.microsoft.com/office/drawing/2014/main" id="{56280F8B-A595-14E2-86A9-69D87DD8AD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33127" y="5571164"/>
            <a:ext cx="567160" cy="567160"/>
          </a:xfrm>
          <a:prstGeom prst="rect">
            <a:avLst/>
          </a:prstGeom>
        </p:spPr>
      </p:pic>
      <p:pic>
        <p:nvPicPr>
          <p:cNvPr id="27" name="Graphique 26" descr="Coche avec un remplissage uni">
            <a:extLst>
              <a:ext uri="{FF2B5EF4-FFF2-40B4-BE49-F238E27FC236}">
                <a16:creationId xmlns:a16="http://schemas.microsoft.com/office/drawing/2014/main" id="{D13EED7A-C066-DD08-9A29-AFC750D32F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95415" y="5002364"/>
            <a:ext cx="568800" cy="568800"/>
          </a:xfrm>
          <a:prstGeom prst="rect">
            <a:avLst/>
          </a:prstGeom>
        </p:spPr>
      </p:pic>
      <p:pic>
        <p:nvPicPr>
          <p:cNvPr id="28" name="Graphique 27" descr="Coche avec un remplissage uni">
            <a:extLst>
              <a:ext uri="{FF2B5EF4-FFF2-40B4-BE49-F238E27FC236}">
                <a16:creationId xmlns:a16="http://schemas.microsoft.com/office/drawing/2014/main" id="{FDB8E486-E28D-63A4-CF99-115EA32C9A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95415" y="4481398"/>
            <a:ext cx="568800" cy="5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72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95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654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748" y="91781"/>
              <a:ext cx="1075592" cy="189418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075592" cy="1894184"/>
                    </a:xfrm>
                    <a:prstGeom prst="rect">
                      <a:avLst/>
                    </a:prstGeom>
                  </am3d:spPr>
                  <am3d:camera>
                    <am3d:pos x="0" y="0" z="61387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43" ay="-1408824" az="-11090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332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>
                <a:extLst>
                  <a:ext uri="{FF2B5EF4-FFF2-40B4-BE49-F238E27FC236}">
                    <a16:creationId xmlns:a16="http://schemas.microsoft.com/office/drawing/2014/main" id="{9D8F83A1-3844-C870-585C-C7F41D736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4748" y="91781"/>
                <a:ext cx="1075592" cy="1894184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21D7EE03-A6B7-E23C-DA3A-6C0CD8551C1D}"/>
              </a:ext>
            </a:extLst>
          </p:cNvPr>
          <p:cNvGrpSpPr/>
          <p:nvPr/>
        </p:nvGrpSpPr>
        <p:grpSpPr>
          <a:xfrm>
            <a:off x="11965903" y="1149460"/>
            <a:ext cx="1104142" cy="783193"/>
            <a:chOff x="-216310" y="1149460"/>
            <a:chExt cx="1104142" cy="78319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D7ACAB9-C25A-B486-B15D-97FEFABB9367}"/>
                </a:ext>
              </a:extLst>
            </p:cNvPr>
            <p:cNvSpPr/>
            <p:nvPr/>
          </p:nvSpPr>
          <p:spPr>
            <a:xfrm>
              <a:off x="-216310" y="114946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6F6335-1F9B-9B6A-02EB-745FB9EE33F1}"/>
                </a:ext>
              </a:extLst>
            </p:cNvPr>
            <p:cNvSpPr txBox="1"/>
            <p:nvPr/>
          </p:nvSpPr>
          <p:spPr>
            <a:xfrm>
              <a:off x="-57386" y="1149460"/>
              <a:ext cx="934497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I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6C8DE3C-A074-8881-2D64-8A6C92796E3F}"/>
              </a:ext>
            </a:extLst>
          </p:cNvPr>
          <p:cNvSpPr/>
          <p:nvPr/>
        </p:nvSpPr>
        <p:spPr>
          <a:xfrm>
            <a:off x="1036392" y="-3687"/>
            <a:ext cx="11165903" cy="6858000"/>
          </a:xfrm>
          <a:prstGeom prst="roundRect">
            <a:avLst>
              <a:gd name="adj" fmla="val 5661"/>
            </a:avLst>
          </a:prstGeom>
          <a:solidFill>
            <a:srgbClr val="ACA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B6B891-BCE6-A276-CB52-9813185DB0D7}"/>
              </a:ext>
            </a:extLst>
          </p:cNvPr>
          <p:cNvGrpSpPr/>
          <p:nvPr/>
        </p:nvGrpSpPr>
        <p:grpSpPr>
          <a:xfrm>
            <a:off x="12012577" y="2106729"/>
            <a:ext cx="1104142" cy="707886"/>
            <a:chOff x="-216310" y="2106729"/>
            <a:chExt cx="1104142" cy="70788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C53B84F-0672-F952-5276-3E33F5297A32}"/>
                </a:ext>
              </a:extLst>
            </p:cNvPr>
            <p:cNvSpPr/>
            <p:nvPr/>
          </p:nvSpPr>
          <p:spPr>
            <a:xfrm>
              <a:off x="-216310" y="2106729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29CB888-AFE4-E628-3D35-6AC18E2B1E07}"/>
                </a:ext>
              </a:extLst>
            </p:cNvPr>
            <p:cNvSpPr txBox="1"/>
            <p:nvPr/>
          </p:nvSpPr>
          <p:spPr>
            <a:xfrm>
              <a:off x="-62355" y="2106729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A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04947A1-1F6E-BE8E-AF93-53F0A335DDC9}"/>
              </a:ext>
            </a:extLst>
          </p:cNvPr>
          <p:cNvGrpSpPr/>
          <p:nvPr/>
        </p:nvGrpSpPr>
        <p:grpSpPr>
          <a:xfrm>
            <a:off x="-216310" y="3071370"/>
            <a:ext cx="1104142" cy="707886"/>
            <a:chOff x="-216310" y="3071370"/>
            <a:chExt cx="1104142" cy="70788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71D6DB9-35F2-02BC-A14F-068C892591F4}"/>
                </a:ext>
              </a:extLst>
            </p:cNvPr>
            <p:cNvSpPr/>
            <p:nvPr/>
          </p:nvSpPr>
          <p:spPr>
            <a:xfrm>
              <a:off x="-216310" y="3071370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3DE7AD-4090-C4C3-C894-B9A3EF63A345}"/>
                </a:ext>
              </a:extLst>
            </p:cNvPr>
            <p:cNvSpPr txBox="1"/>
            <p:nvPr/>
          </p:nvSpPr>
          <p:spPr>
            <a:xfrm>
              <a:off x="-62353" y="3071370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D301A46-89C4-4159-7421-7CE9419D20F7}"/>
              </a:ext>
            </a:extLst>
          </p:cNvPr>
          <p:cNvGrpSpPr/>
          <p:nvPr/>
        </p:nvGrpSpPr>
        <p:grpSpPr>
          <a:xfrm>
            <a:off x="-216310" y="4036011"/>
            <a:ext cx="1104142" cy="707886"/>
            <a:chOff x="-216310" y="4036011"/>
            <a:chExt cx="1104142" cy="70788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05DDBC8-EB48-2565-5CBD-320D28B397F0}"/>
                </a:ext>
              </a:extLst>
            </p:cNvPr>
            <p:cNvSpPr/>
            <p:nvPr/>
          </p:nvSpPr>
          <p:spPr>
            <a:xfrm>
              <a:off x="-216310" y="4036011"/>
              <a:ext cx="1104142" cy="707886"/>
            </a:xfrm>
            <a:prstGeom prst="roundRect">
              <a:avLst/>
            </a:prstGeom>
            <a:solidFill>
              <a:srgbClr val="ACA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075A24-4196-0557-9CA5-F7845805D759}"/>
                </a:ext>
              </a:extLst>
            </p:cNvPr>
            <p:cNvSpPr txBox="1"/>
            <p:nvPr/>
          </p:nvSpPr>
          <p:spPr>
            <a:xfrm>
              <a:off x="-62352" y="4036011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P</a:t>
              </a:r>
              <a:endParaRPr lang="fr-FR" sz="1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97F71DA-9756-CD83-9545-3FE83D131E81}"/>
              </a:ext>
            </a:extLst>
          </p:cNvPr>
          <p:cNvGrpSpPr/>
          <p:nvPr/>
        </p:nvGrpSpPr>
        <p:grpSpPr>
          <a:xfrm>
            <a:off x="-216310" y="5000652"/>
            <a:ext cx="1104142" cy="707886"/>
            <a:chOff x="-216310" y="5000652"/>
            <a:chExt cx="1104142" cy="707886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3D0626F-2A69-1BF8-CAE9-B217E9B84D1E}"/>
                </a:ext>
              </a:extLst>
            </p:cNvPr>
            <p:cNvSpPr/>
            <p:nvPr/>
          </p:nvSpPr>
          <p:spPr>
            <a:xfrm>
              <a:off x="-216310" y="5000652"/>
              <a:ext cx="1104142" cy="707886"/>
            </a:xfrm>
            <a:prstGeom prst="roundRect">
              <a:avLst/>
            </a:prstGeom>
            <a:solidFill>
              <a:srgbClr val="F1A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3B4CC9D-B5B7-B6CF-C86F-5505A49815F3}"/>
                </a:ext>
              </a:extLst>
            </p:cNvPr>
            <p:cNvSpPr txBox="1"/>
            <p:nvPr/>
          </p:nvSpPr>
          <p:spPr>
            <a:xfrm>
              <a:off x="-62352" y="5000652"/>
              <a:ext cx="9344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C</a:t>
              </a:r>
              <a:endParaRPr lang="fr-FR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F88850C-5A79-5655-C8D4-F1D1BD74D306}"/>
              </a:ext>
            </a:extLst>
          </p:cNvPr>
          <p:cNvSpPr/>
          <p:nvPr/>
        </p:nvSpPr>
        <p:spPr>
          <a:xfrm>
            <a:off x="1740171" y="518081"/>
            <a:ext cx="3597123" cy="2525729"/>
          </a:xfrm>
          <a:prstGeom prst="rect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4D59490-D4BB-C9F4-52A4-DFECD82A7621}"/>
              </a:ext>
            </a:extLst>
          </p:cNvPr>
          <p:cNvSpPr txBox="1"/>
          <p:nvPr/>
        </p:nvSpPr>
        <p:spPr>
          <a:xfrm>
            <a:off x="2043159" y="669541"/>
            <a:ext cx="29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Modifier l’orientation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DDC40C4-1829-CB2E-6566-2B37A5FB3350}"/>
              </a:ext>
            </a:extLst>
          </p:cNvPr>
          <p:cNvSpPr txBox="1"/>
          <p:nvPr/>
        </p:nvSpPr>
        <p:spPr>
          <a:xfrm>
            <a:off x="3695591" y="1094282"/>
            <a:ext cx="1455174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Prévu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Réalisé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Modifié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2C7D4E-B619-841F-8C47-287530BE50D0}"/>
              </a:ext>
            </a:extLst>
          </p:cNvPr>
          <p:cNvSpPr/>
          <p:nvPr/>
        </p:nvSpPr>
        <p:spPr>
          <a:xfrm>
            <a:off x="7835606" y="3862829"/>
            <a:ext cx="3597123" cy="2525729"/>
          </a:xfrm>
          <a:prstGeom prst="rect">
            <a:avLst/>
          </a:prstGeom>
          <a:solidFill>
            <a:srgbClr val="F1A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41EAA5A-D6D0-DBF0-3C7E-1D713A434EAE}"/>
              </a:ext>
            </a:extLst>
          </p:cNvPr>
          <p:cNvSpPr txBox="1"/>
          <p:nvPr/>
        </p:nvSpPr>
        <p:spPr>
          <a:xfrm>
            <a:off x="8138594" y="4014289"/>
            <a:ext cx="29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Changer la texture de l’objet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3A1231D-0EFD-5CE5-46F8-8F035644864F}"/>
              </a:ext>
            </a:extLst>
          </p:cNvPr>
          <p:cNvSpPr txBox="1"/>
          <p:nvPr/>
        </p:nvSpPr>
        <p:spPr>
          <a:xfrm>
            <a:off x="9815441" y="4405759"/>
            <a:ext cx="1455174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Prévu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Réalisé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+mj-lt"/>
              </a:rPr>
              <a:t>Modifié</a:t>
            </a:r>
          </a:p>
        </p:txBody>
      </p:sp>
      <p:pic>
        <p:nvPicPr>
          <p:cNvPr id="18" name="Enregistrement d’écran 17">
            <a:hlinkClick r:id="" action="ppaction://media"/>
            <a:extLst>
              <a:ext uri="{FF2B5EF4-FFF2-40B4-BE49-F238E27FC236}">
                <a16:creationId xmlns:a16="http://schemas.microsoft.com/office/drawing/2014/main" id="{E716462B-D6B0-C2BF-FCC6-9A96E4F705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28586" y="165773"/>
            <a:ext cx="5799213" cy="3230343"/>
          </a:xfrm>
          <a:prstGeom prst="rect">
            <a:avLst/>
          </a:prstGeom>
        </p:spPr>
      </p:pic>
      <p:pic>
        <p:nvPicPr>
          <p:cNvPr id="27" name="Enregistrement d’écran 26">
            <a:hlinkClick r:id="" action="ppaction://media"/>
            <a:extLst>
              <a:ext uri="{FF2B5EF4-FFF2-40B4-BE49-F238E27FC236}">
                <a16:creationId xmlns:a16="http://schemas.microsoft.com/office/drawing/2014/main" id="{1FFA8088-9046-D434-5367-FDA67795226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1142.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8643" y="3505983"/>
            <a:ext cx="5799213" cy="3230343"/>
          </a:xfrm>
          <a:prstGeom prst="rect">
            <a:avLst/>
          </a:prstGeom>
        </p:spPr>
      </p:pic>
      <p:pic>
        <p:nvPicPr>
          <p:cNvPr id="19" name="Graphique 18" descr="Coche avec un remplissage uni">
            <a:extLst>
              <a:ext uri="{FF2B5EF4-FFF2-40B4-BE49-F238E27FC236}">
                <a16:creationId xmlns:a16="http://schemas.microsoft.com/office/drawing/2014/main" id="{9D5B4796-317A-28BF-FAF2-D4CAD63592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60149" y="1725043"/>
            <a:ext cx="568800" cy="568800"/>
          </a:xfrm>
          <a:prstGeom prst="rect">
            <a:avLst/>
          </a:prstGeom>
        </p:spPr>
      </p:pic>
      <p:pic>
        <p:nvPicPr>
          <p:cNvPr id="22" name="Graphique 21" descr="Coche avec un remplissage uni">
            <a:extLst>
              <a:ext uri="{FF2B5EF4-FFF2-40B4-BE49-F238E27FC236}">
                <a16:creationId xmlns:a16="http://schemas.microsoft.com/office/drawing/2014/main" id="{F8AE70F2-4A01-1D9B-16ED-A05BFA2F0E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60149" y="1204077"/>
            <a:ext cx="568800" cy="568800"/>
          </a:xfrm>
          <a:prstGeom prst="rect">
            <a:avLst/>
          </a:prstGeom>
        </p:spPr>
      </p:pic>
      <p:pic>
        <p:nvPicPr>
          <p:cNvPr id="28" name="Graphique 27" descr="Coche avec un remplissage uni">
            <a:extLst>
              <a:ext uri="{FF2B5EF4-FFF2-40B4-BE49-F238E27FC236}">
                <a16:creationId xmlns:a16="http://schemas.microsoft.com/office/drawing/2014/main" id="{A33D8D19-25BA-EE4A-3AA2-004877B120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60149" y="2293843"/>
            <a:ext cx="568800" cy="568800"/>
          </a:xfrm>
          <a:prstGeom prst="rect">
            <a:avLst/>
          </a:prstGeom>
        </p:spPr>
      </p:pic>
      <p:pic>
        <p:nvPicPr>
          <p:cNvPr id="33" name="Graphique 32" descr="Fermer avec un remplissage uni">
            <a:extLst>
              <a:ext uri="{FF2B5EF4-FFF2-40B4-BE49-F238E27FC236}">
                <a16:creationId xmlns:a16="http://schemas.microsoft.com/office/drawing/2014/main" id="{D2D62994-95E6-B59F-D75F-2FA9E2075B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87467" y="5571164"/>
            <a:ext cx="567160" cy="567160"/>
          </a:xfrm>
          <a:prstGeom prst="rect">
            <a:avLst/>
          </a:prstGeom>
        </p:spPr>
      </p:pic>
      <p:pic>
        <p:nvPicPr>
          <p:cNvPr id="34" name="Graphique 33" descr="Coche avec un remplissage uni">
            <a:extLst>
              <a:ext uri="{FF2B5EF4-FFF2-40B4-BE49-F238E27FC236}">
                <a16:creationId xmlns:a16="http://schemas.microsoft.com/office/drawing/2014/main" id="{21D59F98-5ABC-9391-D9EE-2E4054AB53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49755" y="5002364"/>
            <a:ext cx="568800" cy="568800"/>
          </a:xfrm>
          <a:prstGeom prst="rect">
            <a:avLst/>
          </a:prstGeom>
        </p:spPr>
      </p:pic>
      <p:pic>
        <p:nvPicPr>
          <p:cNvPr id="35" name="Graphique 34" descr="Coche avec un remplissage uni">
            <a:extLst>
              <a:ext uri="{FF2B5EF4-FFF2-40B4-BE49-F238E27FC236}">
                <a16:creationId xmlns:a16="http://schemas.microsoft.com/office/drawing/2014/main" id="{FB8453A4-1926-5EF2-A08A-D52C523072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49755" y="4481398"/>
            <a:ext cx="568800" cy="5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5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83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873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729</Words>
  <Application>Microsoft Office PowerPoint</Application>
  <PresentationFormat>Grand écran</PresentationFormat>
  <Paragraphs>341</Paragraphs>
  <Slides>41</Slides>
  <Notes>0</Notes>
  <HiddenSlides>0</HiddenSlides>
  <MMClips>10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50" baseType="lpstr">
      <vt:lpstr>Arial</vt:lpstr>
      <vt:lpstr>Bookman Old Style</vt:lpstr>
      <vt:lpstr>Brush Script MT</vt:lpstr>
      <vt:lpstr>Calibri</vt:lpstr>
      <vt:lpstr>Calibri Light</vt:lpstr>
      <vt:lpstr>Cambria Math</vt:lpstr>
      <vt:lpstr>Roboto Mono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Lucye laury</dc:creator>
  <cp:lastModifiedBy>Lucye laury</cp:lastModifiedBy>
  <cp:revision>12</cp:revision>
  <dcterms:created xsi:type="dcterms:W3CDTF">2024-01-31T09:51:53Z</dcterms:created>
  <dcterms:modified xsi:type="dcterms:W3CDTF">2024-02-01T10:53:20Z</dcterms:modified>
</cp:coreProperties>
</file>